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322" r:id="rId3"/>
    <p:sldId id="321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56" r:id="rId12"/>
    <p:sldId id="355" r:id="rId13"/>
    <p:sldId id="354" r:id="rId14"/>
    <p:sldId id="353" r:id="rId15"/>
    <p:sldId id="351" r:id="rId16"/>
    <p:sldId id="352" r:id="rId17"/>
    <p:sldId id="333" r:id="rId18"/>
    <p:sldId id="306" r:id="rId19"/>
    <p:sldId id="336" r:id="rId20"/>
    <p:sldId id="307" r:id="rId21"/>
    <p:sldId id="349" r:id="rId22"/>
    <p:sldId id="330" r:id="rId23"/>
    <p:sldId id="331" r:id="rId24"/>
    <p:sldId id="348" r:id="rId25"/>
    <p:sldId id="342" r:id="rId26"/>
    <p:sldId id="338" r:id="rId27"/>
    <p:sldId id="339" r:id="rId28"/>
    <p:sldId id="344" r:id="rId29"/>
    <p:sldId id="343" r:id="rId30"/>
    <p:sldId id="345" r:id="rId31"/>
    <p:sldId id="346" r:id="rId32"/>
    <p:sldId id="347" r:id="rId33"/>
    <p:sldId id="334" r:id="rId34"/>
    <p:sldId id="340" r:id="rId35"/>
    <p:sldId id="341" r:id="rId36"/>
    <p:sldId id="335" r:id="rId37"/>
    <p:sldId id="337" r:id="rId38"/>
    <p:sldId id="350" r:id="rId39"/>
    <p:sldId id="332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0" autoAdjust="0"/>
    <p:restoredTop sz="61951" autoAdjust="0"/>
  </p:normalViewPr>
  <p:slideViewPr>
    <p:cSldViewPr>
      <p:cViewPr varScale="1">
        <p:scale>
          <a:sx n="62" d="100"/>
          <a:sy n="62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6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752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15F9D43-1274-4AD2-8639-0257E1F994CC}" type="datetimeFigureOut">
              <a:rPr lang="en-US"/>
              <a:pPr>
                <a:defRPr/>
              </a:pPr>
              <a:t>5/19/2008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0ED86F9-AE43-47B8-B9DE-FD4E8F508A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5398C01-D319-4CF2-9A45-D50EE7312913}" type="datetime8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5/19/2008 8:58 AM</a:t>
            </a:fld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© 2004 Microsoft Corporation. All rights reserved.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This presentation is for informational purposes only. Microsoft makes no warranties, express or implied, in this summary.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0B4105-72A4-40A9-AF20-BF52002D93C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Since most MIR modifications happen for Jitted code it’s not easy to show a simple example where HIR and MIR differ.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The IR is taken from an IR dump with some detail suppressed (alias tags and line numbers).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dirty="0" smtClean="0"/>
              <a:t>Issues, how to address them and keep the false positive rate down.</a:t>
            </a:r>
          </a:p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515885-DE3C-46AE-836B-BF81A22DACCE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E8F39-DB4E-445B-91CE-90C738B6EB32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E8F39-DB4E-445B-91CE-90C738B6EB32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EABA23-E858-491C-B6D9-F28A3D82BBE4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E8F39-DB4E-445B-91CE-90C738B6EB32}" type="slidenum">
              <a:rPr lang="en-GB" smtClean="0"/>
              <a:pPr/>
              <a:t>34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81521A-2B7F-40E9-BA33-A4494A799A31}" type="datetime8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5/19/2008 8:58 AM</a:t>
            </a:fld>
            <a:endParaRPr lang="en-US"/>
          </a:p>
        </p:txBody>
      </p:sp>
      <p:sp>
        <p:nvSpPr>
          <p:cNvPr id="2355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© 2004 Microsoft Corporation. All rights reserved.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This presentation is for informational purposes only. Microsoft makes no warranties, express or implied, in this summary.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DED577-E1A6-477A-89C8-17F91DEC47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  <p:sp>
        <p:nvSpPr>
          <p:cNvPr id="235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I’ve suppressed some of the details from the dump here just as in the previous slide.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E8F39-DB4E-445B-91CE-90C738B6EB32}" type="slidenum">
              <a:rPr lang="en-GB" smtClean="0"/>
              <a:pPr/>
              <a:t>35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515885-DE3C-46AE-836B-BF81A22DACCE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E8F39-DB4E-445B-91CE-90C738B6EB32}" type="slidenum">
              <a:rPr lang="en-GB" smtClean="0"/>
              <a:pPr/>
              <a:t>37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E8F39-DB4E-445B-91CE-90C738B6EB32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E8F39-DB4E-445B-91CE-90C738B6EB32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C1C177-B0AA-476B-A03A-1B09D9FCFAB8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33B55B-806D-4E41-B37E-46F45E9CD5F7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7063" y="1654175"/>
            <a:ext cx="7772400" cy="14097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1350" y="4646613"/>
            <a:ext cx="7861300" cy="585787"/>
          </a:xfrm>
        </p:spPr>
        <p:txBody>
          <a:bodyPr anchor="ctr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228600"/>
            <a:ext cx="2097088" cy="3406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143625" cy="3406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93113" cy="750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420813"/>
            <a:ext cx="8388350" cy="2214562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GB" noProof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93113" cy="750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420813"/>
            <a:ext cx="8388350" cy="1030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603500"/>
            <a:ext cx="8388350" cy="103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93113" cy="750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20813"/>
            <a:ext cx="4117975" cy="1030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1375" y="1420813"/>
            <a:ext cx="4117975" cy="1030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81000" y="2603500"/>
            <a:ext cx="8388350" cy="103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20813"/>
            <a:ext cx="4117975" cy="2214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420813"/>
            <a:ext cx="4117975" cy="2214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393113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Title Slide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20813"/>
            <a:ext cx="83883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transition>
    <p:fade/>
  </p:transition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571500" indent="-5715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Blip>
          <a:blip r:embed="rId17"/>
        </a:buBlip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8700" indent="-4556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Blip>
          <a:blip r:embed="rId17"/>
        </a:buBlip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428750" indent="-39846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Blip>
          <a:blip r:embed="rId17"/>
        </a:buBlip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828800" indent="-39846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Blip>
          <a:blip r:embed="rId17"/>
        </a:buBlip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27263" indent="-396875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Blip>
          <a:blip r:embed="rId17"/>
        </a:buBlip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684463" indent="-3968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Blip>
          <a:blip r:embed="rId17"/>
        </a:buBlip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141663" indent="-3968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Blip>
          <a:blip r:embed="rId17"/>
        </a:buBlip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598863" indent="-3968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Blip>
          <a:blip r:embed="rId17"/>
        </a:buBlip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056063" indent="-3968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Blip>
          <a:blip r:embed="rId17"/>
        </a:buBlip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onnect.microsoft.com/phoenix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mailto:switech@microsoft.com" TargetMode="External"/><Relationship Id="rId2" Type="http://schemas.openxmlformats.org/officeDocument/2006/relationships/hyperlink" Target="mailto:secure@microsoft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071678"/>
            <a:ext cx="7772400" cy="2640723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Phumbling</a:t>
            </a:r>
            <a:r>
              <a:rPr lang="en-GB" dirty="0" smtClean="0"/>
              <a:t> with Phoenix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 </a:t>
            </a:r>
            <a:r>
              <a:rPr lang="en-GB" sz="4000" dirty="0" err="1" smtClean="0"/>
              <a:t>Phoenix</a:t>
            </a:r>
            <a:r>
              <a:rPr lang="en-GB" sz="4000" dirty="0" smtClean="0"/>
              <a:t> </a:t>
            </a:r>
            <a:br>
              <a:rPr lang="en-GB" sz="4000" dirty="0" smtClean="0"/>
            </a:br>
            <a:r>
              <a:rPr lang="en-GB" sz="4000" dirty="0" smtClean="0"/>
              <a:t>  and </a:t>
            </a:r>
            <a:r>
              <a:rPr lang="en-GB" sz="4000" dirty="0" smtClean="0"/>
              <a:t>vulnerability finding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5357826"/>
            <a:ext cx="7861300" cy="5905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           tim.burrell@microsoft.com</a:t>
            </a:r>
          </a:p>
        </p:txBody>
      </p:sp>
      <p:pic>
        <p:nvPicPr>
          <p:cNvPr id="3076" name="Picture 4" descr="Phoenix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38" y="571500"/>
            <a:ext cx="1357312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93113" cy="47466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Use compiler information for security analysis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43063"/>
            <a:ext cx="8388350" cy="4672012"/>
          </a:xfrm>
        </p:spPr>
        <p:txBody>
          <a:bodyPr/>
          <a:lstStyle/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Useful Phoenix freebies:</a:t>
            </a:r>
          </a:p>
          <a:p>
            <a:pPr lvl="1">
              <a:defRPr/>
            </a:pPr>
            <a:r>
              <a:rPr lang="en-GB" dirty="0" smtClean="0"/>
              <a:t>Binary disassembly</a:t>
            </a:r>
          </a:p>
          <a:p>
            <a:pPr lvl="1">
              <a:defRPr/>
            </a:pPr>
            <a:r>
              <a:rPr lang="en-GB" dirty="0" smtClean="0"/>
              <a:t>Breaking code up into basic blocks</a:t>
            </a:r>
          </a:p>
          <a:p>
            <a:pPr lvl="1">
              <a:defRPr/>
            </a:pPr>
            <a:r>
              <a:rPr lang="en-GB" dirty="0" smtClean="0"/>
              <a:t>Graphing </a:t>
            </a:r>
            <a:r>
              <a:rPr lang="en-GB" dirty="0" smtClean="0"/>
              <a:t>utilities, flow/call graph</a:t>
            </a:r>
            <a:endParaRPr lang="en-GB" dirty="0" smtClean="0"/>
          </a:p>
          <a:p>
            <a:pPr lvl="1">
              <a:defRPr/>
            </a:pPr>
            <a:r>
              <a:rPr lang="en-GB" dirty="0" smtClean="0"/>
              <a:t>Aliasing/dependencies</a:t>
            </a:r>
          </a:p>
          <a:p>
            <a:pPr lvl="1">
              <a:defRPr/>
            </a:pPr>
            <a:r>
              <a:rPr lang="en-GB" dirty="0" smtClean="0"/>
              <a:t>Simulated/symbolic execution</a:t>
            </a:r>
          </a:p>
          <a:p>
            <a:pPr lvl="3"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The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1420813"/>
            <a:ext cx="8412162" cy="46513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dirty="0" smtClean="0"/>
              <a:t>What is Phoenix? </a:t>
            </a:r>
          </a:p>
          <a:p>
            <a:pPr>
              <a:buFont typeface="Wingdings" pitchFamily="2" charset="2"/>
              <a:buNone/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</a:rPr>
              <a:t>Example uses</a:t>
            </a:r>
          </a:p>
          <a:p>
            <a:pPr lvl="1">
              <a:defRPr/>
            </a:pPr>
            <a:r>
              <a:rPr lang="en-GB" dirty="0" err="1" smtClean="0"/>
              <a:t>Threadsafe</a:t>
            </a:r>
            <a:r>
              <a:rPr lang="en-GB" dirty="0" smtClean="0"/>
              <a:t> reference counting </a:t>
            </a:r>
            <a:r>
              <a:rPr lang="en-GB" dirty="0" smtClean="0"/>
              <a:t>(</a:t>
            </a:r>
            <a:r>
              <a:rPr lang="en-GB" dirty="0" smtClean="0"/>
              <a:t>COM)</a:t>
            </a:r>
          </a:p>
          <a:p>
            <a:pPr lvl="1">
              <a:defRPr/>
            </a:pPr>
            <a:r>
              <a:rPr lang="en-GB" dirty="0" err="1" smtClean="0"/>
              <a:t>Inlined</a:t>
            </a:r>
            <a:r>
              <a:rPr lang="en-GB" dirty="0" smtClean="0"/>
              <a:t> </a:t>
            </a:r>
            <a:r>
              <a:rPr lang="en-GB" dirty="0" err="1" smtClean="0"/>
              <a:t>strcpy</a:t>
            </a:r>
            <a:r>
              <a:rPr lang="en-GB" dirty="0" smtClean="0"/>
              <a:t> detection</a:t>
            </a:r>
          </a:p>
          <a:p>
            <a:pPr lvl="1"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An </a:t>
            </a:r>
            <a:r>
              <a:rPr lang="en-GB" dirty="0" smtClean="0"/>
              <a:t>MSRC case - </a:t>
            </a:r>
            <a:r>
              <a:rPr lang="en-GB" dirty="0" err="1" smtClean="0"/>
              <a:t>CreateTextRange</a:t>
            </a: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Analysis/Demo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 counting in COM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20813"/>
            <a:ext cx="8388350" cy="3416320"/>
          </a:xfrm>
        </p:spPr>
        <p:txBody>
          <a:bodyPr/>
          <a:lstStyle/>
          <a:p>
            <a:r>
              <a:rPr lang="en-GB" dirty="0" err="1" smtClean="0"/>
              <a:t>AddRef</a:t>
            </a:r>
            <a:r>
              <a:rPr lang="en-GB" dirty="0" smtClean="0"/>
              <a:t>/Release </a:t>
            </a:r>
          </a:p>
          <a:p>
            <a:endParaRPr lang="en-GB" dirty="0" smtClean="0"/>
          </a:p>
          <a:p>
            <a:r>
              <a:rPr lang="en-GB" dirty="0" smtClean="0"/>
              <a:t>Object freed when </a:t>
            </a:r>
            <a:r>
              <a:rPr lang="en-GB" dirty="0" err="1" smtClean="0"/>
              <a:t>refcount</a:t>
            </a:r>
            <a:r>
              <a:rPr lang="en-GB" dirty="0" smtClean="0"/>
              <a:t> reaches 0</a:t>
            </a:r>
          </a:p>
          <a:p>
            <a:endParaRPr lang="en-GB" dirty="0" smtClean="0"/>
          </a:p>
          <a:p>
            <a:r>
              <a:rPr lang="en-GB" dirty="0" smtClean="0"/>
              <a:t>Multithreaded environment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93113" cy="1421928"/>
          </a:xfrm>
        </p:spPr>
        <p:txBody>
          <a:bodyPr/>
          <a:lstStyle/>
          <a:p>
            <a:r>
              <a:rPr lang="en-GB" dirty="0" err="1" smtClean="0"/>
              <a:t>AddRef</a:t>
            </a:r>
            <a:r>
              <a:rPr lang="en-GB" dirty="0" smtClean="0"/>
              <a:t>/Release</a:t>
            </a:r>
            <a:br>
              <a:rPr lang="en-GB" dirty="0" smtClean="0"/>
            </a:br>
            <a:r>
              <a:rPr lang="en-GB" dirty="0" smtClean="0"/>
              <a:t>   </a:t>
            </a:r>
            <a:r>
              <a:rPr lang="en-GB" dirty="0" err="1" smtClean="0"/>
              <a:t>grepping</a:t>
            </a:r>
            <a:r>
              <a:rPr lang="en-GB" dirty="0" smtClean="0"/>
              <a:t> for ‘Interlocked’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857364"/>
            <a:ext cx="8388350" cy="4967514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Following function calls</a:t>
            </a:r>
          </a:p>
          <a:p>
            <a:pPr lvl="1"/>
            <a:r>
              <a:rPr lang="en-GB" dirty="0" err="1" smtClean="0"/>
              <a:t>Eg</a:t>
            </a:r>
            <a:r>
              <a:rPr lang="en-GB" dirty="0" smtClean="0"/>
              <a:t> overloading of the ++ operator</a:t>
            </a:r>
          </a:p>
          <a:p>
            <a:pPr lvl="1"/>
            <a:endParaRPr lang="en-GB" dirty="0"/>
          </a:p>
          <a:p>
            <a:r>
              <a:rPr lang="en-GB" dirty="0" smtClean="0"/>
              <a:t>What we miss	</a:t>
            </a:r>
          </a:p>
          <a:p>
            <a:pPr lvl="2"/>
            <a:r>
              <a:rPr lang="en-GB" dirty="0" smtClean="0"/>
              <a:t>Inconclusive rate of 18%</a:t>
            </a:r>
          </a:p>
          <a:p>
            <a:endParaRPr lang="en-GB" dirty="0" smtClean="0"/>
          </a:p>
          <a:p>
            <a:r>
              <a:rPr lang="en-GB" dirty="0" smtClean="0"/>
              <a:t>False </a:t>
            </a:r>
            <a:r>
              <a:rPr lang="en-GB" dirty="0" smtClean="0"/>
              <a:t>hit rate</a:t>
            </a:r>
          </a:p>
          <a:p>
            <a:pPr lvl="8">
              <a:buNone/>
            </a:pPr>
            <a:r>
              <a:rPr lang="en-GB" sz="3200" dirty="0" smtClean="0"/>
              <a:t>				</a:t>
            </a:r>
            <a:endParaRPr lang="en-GB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93113" cy="1421928"/>
          </a:xfrm>
        </p:spPr>
        <p:txBody>
          <a:bodyPr/>
          <a:lstStyle/>
          <a:p>
            <a:r>
              <a:rPr lang="en-GB" dirty="0" smtClean="0"/>
              <a:t>COM and </a:t>
            </a:r>
            <a:r>
              <a:rPr lang="en-GB" dirty="0" err="1" smtClean="0"/>
              <a:t>threadsafe</a:t>
            </a:r>
            <a:r>
              <a:rPr lang="en-GB" dirty="0" smtClean="0"/>
              <a:t> reference-counting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714488"/>
            <a:ext cx="8388350" cy="3637919"/>
          </a:xfrm>
        </p:spPr>
        <p:txBody>
          <a:bodyPr/>
          <a:lstStyle/>
          <a:p>
            <a:r>
              <a:rPr lang="en-GB" dirty="0" smtClean="0"/>
              <a:t>“In general it is a reasonable practice to always use the slightly less efficient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InterlockedIncrement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InterlockedDecrement</a:t>
            </a:r>
            <a:r>
              <a:rPr lang="en-GB" dirty="0" smtClean="0"/>
              <a:t> versions as they are known to be safe in all contexts and relieve the developer from maintaining two versions of essentially the same code.”</a:t>
            </a:r>
          </a:p>
          <a:p>
            <a:pPr lvl="8">
              <a:buNone/>
            </a:pPr>
            <a:r>
              <a:rPr lang="en-GB" sz="2400" dirty="0" smtClean="0"/>
              <a:t>Don Box, Essential COM</a:t>
            </a:r>
            <a:endParaRPr lang="en-GB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Inlined</a:t>
            </a:r>
            <a:r>
              <a:rPr lang="en-GB" dirty="0" smtClean="0"/>
              <a:t> </a:t>
            </a:r>
            <a:r>
              <a:rPr lang="en-GB" dirty="0" err="1" smtClean="0"/>
              <a:t>strcpy</a:t>
            </a:r>
            <a:r>
              <a:rPr lang="en-GB" dirty="0" smtClean="0"/>
              <a:t>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20813"/>
            <a:ext cx="8388350" cy="2825389"/>
          </a:xfrm>
        </p:spPr>
        <p:txBody>
          <a:bodyPr/>
          <a:lstStyle/>
          <a:p>
            <a:r>
              <a:rPr lang="en-GB" dirty="0" smtClean="0"/>
              <a:t>Banned/deprecated APIs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Inlined</a:t>
            </a:r>
            <a:r>
              <a:rPr lang="en-GB" dirty="0" smtClean="0"/>
              <a:t> unchecked </a:t>
            </a:r>
            <a:r>
              <a:rPr lang="en-GB" dirty="0" err="1" smtClean="0"/>
              <a:t>strcpy</a:t>
            </a:r>
            <a:r>
              <a:rPr lang="en-GB" dirty="0" smtClean="0"/>
              <a:t>-like loops</a:t>
            </a:r>
          </a:p>
          <a:p>
            <a:pPr lvl="1"/>
            <a:r>
              <a:rPr lang="en-GB" dirty="0" smtClean="0"/>
              <a:t>Custom terminators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93113" cy="2086725"/>
          </a:xfrm>
        </p:spPr>
        <p:txBody>
          <a:bodyPr/>
          <a:lstStyle/>
          <a:p>
            <a:r>
              <a:rPr lang="en-GB" dirty="0" err="1" smtClean="0"/>
              <a:t>Strcpy</a:t>
            </a:r>
            <a:r>
              <a:rPr lang="en-GB" dirty="0" smtClean="0"/>
              <a:t>-like loops </a:t>
            </a:r>
            <a:br>
              <a:rPr lang="en-GB" dirty="0" smtClean="0"/>
            </a:br>
            <a:r>
              <a:rPr lang="en-GB" dirty="0" smtClean="0"/>
              <a:t>			</a:t>
            </a:r>
            <a:r>
              <a:rPr lang="en-GB" sz="4400" dirty="0" smtClean="0"/>
              <a:t>– the gory details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20813"/>
            <a:ext cx="8388350" cy="5115246"/>
          </a:xfrm>
        </p:spPr>
        <p:txBody>
          <a:bodyPr/>
          <a:lstStyle/>
          <a:p>
            <a:pPr lvl="0"/>
            <a:r>
              <a:rPr lang="en-US" dirty="0" smtClean="0"/>
              <a:t>Find a closed path across 1 or 2 basic blocks</a:t>
            </a:r>
            <a:endParaRPr lang="en-GB" dirty="0" smtClean="0"/>
          </a:p>
          <a:p>
            <a:pPr lvl="0"/>
            <a:r>
              <a:rPr lang="en-US" dirty="0" smtClean="0"/>
              <a:t>A read to and a write from an 8- or 16-bit register</a:t>
            </a:r>
            <a:endParaRPr lang="en-GB" dirty="0" smtClean="0"/>
          </a:p>
          <a:p>
            <a:pPr lvl="0"/>
            <a:r>
              <a:rPr lang="en-US" dirty="0" smtClean="0"/>
              <a:t>Both the source of the read and the destination of the write must be incremented by a small amount (&lt;=8)</a:t>
            </a:r>
            <a:endParaRPr lang="en-GB" dirty="0" smtClean="0"/>
          </a:p>
          <a:p>
            <a:pPr lvl="0"/>
            <a:r>
              <a:rPr lang="en-US" dirty="0" smtClean="0"/>
              <a:t>No comparisons on any </a:t>
            </a:r>
            <a:r>
              <a:rPr lang="en-US" dirty="0" err="1" smtClean="0"/>
              <a:t>reg</a:t>
            </a:r>
            <a:r>
              <a:rPr lang="en-US" dirty="0" smtClean="0"/>
              <a:t> that added to/subtracted from during the loop</a:t>
            </a:r>
            <a:endParaRPr lang="en-GB" dirty="0" smtClean="0"/>
          </a:p>
          <a:p>
            <a:r>
              <a:rPr lang="en-US" dirty="0" smtClean="0"/>
              <a:t>Other minor tricks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The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1420813"/>
            <a:ext cx="8412162" cy="46513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dirty="0" smtClean="0"/>
              <a:t>What is Phoenix? </a:t>
            </a:r>
          </a:p>
          <a:p>
            <a:pPr>
              <a:buFont typeface="Wingdings" pitchFamily="2" charset="2"/>
              <a:buNone/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</a:rPr>
              <a:t>An MSRC case - </a:t>
            </a:r>
            <a:r>
              <a:rPr lang="en-GB" dirty="0" err="1" smtClean="0">
                <a:solidFill>
                  <a:srgbClr val="FF0000"/>
                </a:solidFill>
              </a:rPr>
              <a:t>CreateTextRange</a:t>
            </a:r>
            <a:endParaRPr lang="en-GB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Demo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428596" y="856357"/>
            <a:ext cx="70866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latin typeface="Courier New" pitchFamily="49" charset="0"/>
              </a:rPr>
              <a:t>HRESULT</a:t>
            </a:r>
          </a:p>
          <a:p>
            <a:r>
              <a:rPr lang="en-US" sz="1600" b="1" dirty="0" err="1">
                <a:latin typeface="Courier New" pitchFamily="49" charset="0"/>
              </a:rPr>
              <a:t>CInput</a:t>
            </a:r>
            <a:r>
              <a:rPr lang="en-US" sz="1600" b="1" dirty="0">
                <a:latin typeface="Courier New" pitchFamily="49" charset="0"/>
              </a:rPr>
              <a:t>::</a:t>
            </a:r>
            <a:r>
              <a:rPr lang="en-US" sz="1600" b="1" dirty="0" err="1">
                <a:latin typeface="Courier New" pitchFamily="49" charset="0"/>
              </a:rPr>
              <a:t>createTextRange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IHTMLTxtRange</a:t>
            </a:r>
            <a:r>
              <a:rPr lang="en-US" sz="1600" b="1" dirty="0">
                <a:latin typeface="Courier New" pitchFamily="49" charset="0"/>
              </a:rPr>
              <a:t> * * </a:t>
            </a:r>
            <a:r>
              <a:rPr lang="en-US" sz="1600" b="1" dirty="0" err="1">
                <a:latin typeface="Courier New" pitchFamily="49" charset="0"/>
              </a:rPr>
              <a:t>ppDisp</a:t>
            </a:r>
            <a:r>
              <a:rPr lang="en-US" sz="1600" b="1" dirty="0">
                <a:latin typeface="Courier New" pitchFamily="49" charset="0"/>
              </a:rPr>
              <a:t>)</a:t>
            </a:r>
          </a:p>
          <a:p>
            <a:r>
              <a:rPr lang="en-US" sz="1600" b="1" dirty="0">
                <a:latin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</a:rPr>
              <a:t>    HRESULT         hr = S_OK;</a:t>
            </a:r>
          </a:p>
          <a:p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CAutoRange</a:t>
            </a:r>
            <a:r>
              <a:rPr lang="en-US" sz="1600" b="1" dirty="0">
                <a:latin typeface="Courier New" pitchFamily="49" charset="0"/>
              </a:rPr>
              <a:t> *    </a:t>
            </a:r>
            <a:r>
              <a:rPr lang="en-US" sz="1600" b="1" dirty="0" err="1">
                <a:latin typeface="Courier New" pitchFamily="49" charset="0"/>
              </a:rPr>
              <a:t>pAutoRange</a:t>
            </a:r>
            <a:r>
              <a:rPr lang="en-US" sz="1600" b="1" dirty="0">
                <a:latin typeface="Courier New" pitchFamily="49" charset="0"/>
              </a:rPr>
              <a:t> = NULL;</a:t>
            </a:r>
          </a:p>
          <a:p>
            <a:r>
              <a:rPr lang="en-US" sz="1600" b="1" dirty="0">
                <a:latin typeface="Courier New" pitchFamily="49" charset="0"/>
              </a:rPr>
              <a:t>...</a:t>
            </a:r>
          </a:p>
          <a:p>
            <a:r>
              <a:rPr lang="en-US" sz="1600" b="1" dirty="0">
                <a:latin typeface="Courier New" pitchFamily="49" charset="0"/>
              </a:rPr>
              <a:t>    if (!</a:t>
            </a:r>
            <a:r>
              <a:rPr lang="en-US" sz="1600" b="1" dirty="0" err="1">
                <a:latin typeface="Courier New" pitchFamily="49" charset="0"/>
              </a:rPr>
              <a:t>ppDisp</a:t>
            </a:r>
            <a:r>
              <a:rPr lang="en-US" sz="1600" b="1" dirty="0">
                <a:latin typeface="Courier New" pitchFamily="49" charset="0"/>
              </a:rPr>
              <a:t>)</a:t>
            </a:r>
          </a:p>
          <a:p>
            <a:r>
              <a:rPr lang="en-US" sz="1600" b="1" dirty="0">
                <a:latin typeface="Courier New" pitchFamily="49" charset="0"/>
              </a:rPr>
              <a:t>    {</a:t>
            </a:r>
          </a:p>
          <a:p>
            <a:r>
              <a:rPr lang="en-US" sz="1600" b="1" dirty="0">
                <a:latin typeface="Courier New" pitchFamily="49" charset="0"/>
              </a:rPr>
              <a:t>        hr = E_INVALIDARG;</a:t>
            </a:r>
          </a:p>
          <a:p>
            <a:r>
              <a:rPr lang="en-US" sz="1600" b="1" dirty="0">
                <a:latin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</a:rPr>
              <a:t> Cleanup;</a:t>
            </a:r>
          </a:p>
          <a:p>
            <a:r>
              <a:rPr lang="en-US" sz="1600" b="1" dirty="0">
                <a:latin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</a:rPr>
              <a:t>    </a:t>
            </a:r>
          </a:p>
          <a:p>
            <a:r>
              <a:rPr lang="en-US" sz="1600" b="1" dirty="0">
                <a:latin typeface="Courier New" pitchFamily="49" charset="0"/>
              </a:rPr>
              <a:t>    if (!</a:t>
            </a:r>
            <a:r>
              <a:rPr lang="en-US" sz="1600" b="1" dirty="0" err="1">
                <a:latin typeface="Courier New" pitchFamily="49" charset="0"/>
              </a:rPr>
              <a:t>HasSlavePtr</a:t>
            </a:r>
            <a:r>
              <a:rPr lang="en-US" sz="1600" b="1" dirty="0">
                <a:latin typeface="Courier New" pitchFamily="49" charset="0"/>
              </a:rPr>
              <a:t>())</a:t>
            </a:r>
          </a:p>
          <a:p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</a:rPr>
              <a:t>{        </a:t>
            </a:r>
            <a:endParaRPr lang="en-US" sz="1600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</a:rPr>
              <a:t>        </a:t>
            </a:r>
            <a:r>
              <a:rPr lang="en-US" sz="1600" b="1" dirty="0" err="1" smtClean="0">
                <a:latin typeface="Courier New" pitchFamily="49" charset="0"/>
              </a:rPr>
              <a:t>goto</a:t>
            </a:r>
            <a:r>
              <a:rPr lang="en-US" sz="1600" b="1" dirty="0" smtClean="0">
                <a:latin typeface="Courier New" pitchFamily="49" charset="0"/>
              </a:rPr>
              <a:t> Cleanup;</a:t>
            </a:r>
          </a:p>
          <a:p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>
                <a:latin typeface="Courier New" pitchFamily="49" charset="0"/>
              </a:rPr>
              <a:t>}</a:t>
            </a:r>
          </a:p>
          <a:p>
            <a:r>
              <a:rPr lang="en-US" sz="1600" b="1" dirty="0" smtClean="0">
                <a:latin typeface="Courier New" pitchFamily="49" charset="0"/>
              </a:rPr>
              <a:t>...</a:t>
            </a:r>
          </a:p>
          <a:p>
            <a:endParaRPr lang="en-US" sz="1600" b="1" dirty="0">
              <a:latin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</a:rPr>
              <a:t>    *</a:t>
            </a:r>
            <a:r>
              <a:rPr lang="en-US" sz="1600" b="1" dirty="0" err="1">
                <a:latin typeface="Courier New" pitchFamily="49" charset="0"/>
              </a:rPr>
              <a:t>ppDisp</a:t>
            </a:r>
            <a:r>
              <a:rPr lang="en-US" sz="1600" b="1" dirty="0">
                <a:latin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</a:rPr>
              <a:t>pAutoRange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pAutoRange</a:t>
            </a:r>
            <a:r>
              <a:rPr lang="en-US" sz="1600" b="1" dirty="0">
                <a:latin typeface="Courier New" pitchFamily="49" charset="0"/>
              </a:rPr>
              <a:t>-&gt;</a:t>
            </a:r>
            <a:r>
              <a:rPr lang="en-US" sz="1600" b="1" dirty="0" err="1">
                <a:latin typeface="Courier New" pitchFamily="49" charset="0"/>
              </a:rPr>
              <a:t>AddRef</a:t>
            </a:r>
            <a:r>
              <a:rPr lang="en-US" sz="1600" b="1" dirty="0">
                <a:latin typeface="Courier New" pitchFamily="49" charset="0"/>
              </a:rPr>
              <a:t>();</a:t>
            </a:r>
          </a:p>
          <a:p>
            <a:r>
              <a:rPr lang="en-US" sz="1600" b="1" dirty="0" smtClean="0">
                <a:latin typeface="Courier New" pitchFamily="49" charset="0"/>
              </a:rPr>
              <a:t>Cleanup</a:t>
            </a:r>
            <a:r>
              <a:rPr lang="en-US" sz="1600" b="1" dirty="0">
                <a:latin typeface="Courier New" pitchFamily="49" charset="0"/>
              </a:rPr>
              <a:t>:</a:t>
            </a:r>
          </a:p>
          <a:p>
            <a:r>
              <a:rPr lang="en-US" sz="1600" b="1" dirty="0" smtClean="0">
                <a:latin typeface="Courier New" pitchFamily="49" charset="0"/>
              </a:rPr>
              <a:t>   ...</a:t>
            </a:r>
          </a:p>
          <a:p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return hr;</a:t>
            </a:r>
            <a:endParaRPr lang="en-US" sz="1600" b="1" dirty="0">
              <a:latin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066800" y="152400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4343" name="TextBox 9"/>
          <p:cNvSpPr txBox="1">
            <a:spLocks noChangeArrowheads="1"/>
          </p:cNvSpPr>
          <p:nvPr/>
        </p:nvSpPr>
        <p:spPr bwMode="auto">
          <a:xfrm>
            <a:off x="9144000" y="357187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93113" cy="757238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MS06-013 -</a:t>
            </a:r>
            <a:r>
              <a:rPr lang="en-GB" dirty="0" err="1" smtClean="0"/>
              <a:t>CreateTextRange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428596" y="856357"/>
            <a:ext cx="70866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latin typeface="Courier New" pitchFamily="49" charset="0"/>
              </a:rPr>
              <a:t>HRESULT</a:t>
            </a:r>
          </a:p>
          <a:p>
            <a:r>
              <a:rPr lang="en-US" sz="1600" b="1" dirty="0" err="1">
                <a:latin typeface="Courier New" pitchFamily="49" charset="0"/>
              </a:rPr>
              <a:t>CInput</a:t>
            </a:r>
            <a:r>
              <a:rPr lang="en-US" sz="1600" b="1" dirty="0">
                <a:latin typeface="Courier New" pitchFamily="49" charset="0"/>
              </a:rPr>
              <a:t>::</a:t>
            </a:r>
            <a:r>
              <a:rPr lang="en-US" sz="1600" b="1" dirty="0" err="1">
                <a:latin typeface="Courier New" pitchFamily="49" charset="0"/>
              </a:rPr>
              <a:t>createTextRange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IHTMLTxtRange</a:t>
            </a:r>
            <a:r>
              <a:rPr lang="en-US" sz="1600" b="1" dirty="0">
                <a:latin typeface="Courier New" pitchFamily="49" charset="0"/>
              </a:rPr>
              <a:t> * * </a:t>
            </a:r>
            <a:r>
              <a:rPr lang="en-US" sz="1600" b="1" dirty="0" err="1">
                <a:latin typeface="Courier New" pitchFamily="49" charset="0"/>
              </a:rPr>
              <a:t>ppDisp</a:t>
            </a:r>
            <a:r>
              <a:rPr lang="en-US" sz="1600" b="1" dirty="0">
                <a:latin typeface="Courier New" pitchFamily="49" charset="0"/>
              </a:rPr>
              <a:t>)</a:t>
            </a:r>
          </a:p>
          <a:p>
            <a:r>
              <a:rPr lang="en-US" sz="1600" b="1" dirty="0">
                <a:latin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</a:rPr>
              <a:t>    HRESULT         hr = S_OK;</a:t>
            </a:r>
          </a:p>
          <a:p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CAutoRange</a:t>
            </a:r>
            <a:r>
              <a:rPr lang="en-US" sz="1600" b="1" dirty="0">
                <a:latin typeface="Courier New" pitchFamily="49" charset="0"/>
              </a:rPr>
              <a:t> *    </a:t>
            </a:r>
            <a:r>
              <a:rPr lang="en-US" sz="1600" b="1" dirty="0" err="1">
                <a:latin typeface="Courier New" pitchFamily="49" charset="0"/>
              </a:rPr>
              <a:t>pAutoRange</a:t>
            </a:r>
            <a:r>
              <a:rPr lang="en-US" sz="1600" b="1" dirty="0">
                <a:latin typeface="Courier New" pitchFamily="49" charset="0"/>
              </a:rPr>
              <a:t> = NULL;</a:t>
            </a:r>
          </a:p>
          <a:p>
            <a:r>
              <a:rPr lang="en-US" sz="1600" b="1" dirty="0">
                <a:latin typeface="Courier New" pitchFamily="49" charset="0"/>
              </a:rPr>
              <a:t>...</a:t>
            </a:r>
          </a:p>
          <a:p>
            <a:r>
              <a:rPr lang="en-US" sz="1600" b="1" dirty="0">
                <a:latin typeface="Courier New" pitchFamily="49" charset="0"/>
              </a:rPr>
              <a:t>    if (!</a:t>
            </a:r>
            <a:r>
              <a:rPr lang="en-US" sz="1600" b="1" dirty="0" err="1">
                <a:latin typeface="Courier New" pitchFamily="49" charset="0"/>
              </a:rPr>
              <a:t>ppDisp</a:t>
            </a:r>
            <a:r>
              <a:rPr lang="en-US" sz="1600" b="1" dirty="0">
                <a:latin typeface="Courier New" pitchFamily="49" charset="0"/>
              </a:rPr>
              <a:t>)</a:t>
            </a:r>
          </a:p>
          <a:p>
            <a:r>
              <a:rPr lang="en-US" sz="1600" b="1" dirty="0">
                <a:latin typeface="Courier New" pitchFamily="49" charset="0"/>
              </a:rPr>
              <a:t>    {</a:t>
            </a:r>
          </a:p>
          <a:p>
            <a:r>
              <a:rPr lang="en-US" sz="1600" b="1" dirty="0">
                <a:latin typeface="Courier New" pitchFamily="49" charset="0"/>
              </a:rPr>
              <a:t>        hr = E_INVALIDARG;</a:t>
            </a:r>
          </a:p>
          <a:p>
            <a:r>
              <a:rPr lang="en-US" sz="1600" b="1" dirty="0">
                <a:latin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</a:rPr>
              <a:t> Cleanup;</a:t>
            </a:r>
          </a:p>
          <a:p>
            <a:r>
              <a:rPr lang="en-US" sz="1600" b="1" dirty="0">
                <a:latin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*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</a:rPr>
              <a:t>ppDisp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 = NULL;</a:t>
            </a:r>
            <a:endParaRPr lang="en-US" sz="1600" b="1" dirty="0">
              <a:latin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</a:rPr>
              <a:t>    if (!</a:t>
            </a:r>
            <a:r>
              <a:rPr lang="en-US" sz="1600" b="1" dirty="0" err="1">
                <a:latin typeface="Courier New" pitchFamily="49" charset="0"/>
              </a:rPr>
              <a:t>HasSlavePtr</a:t>
            </a:r>
            <a:r>
              <a:rPr lang="en-US" sz="1600" b="1" dirty="0">
                <a:latin typeface="Courier New" pitchFamily="49" charset="0"/>
              </a:rPr>
              <a:t>())</a:t>
            </a:r>
          </a:p>
          <a:p>
            <a:r>
              <a:rPr lang="en-US" sz="1600" b="1" dirty="0">
                <a:latin typeface="Courier New" pitchFamily="49" charset="0"/>
              </a:rPr>
              <a:t>    {</a:t>
            </a:r>
          </a:p>
          <a:p>
            <a:r>
              <a:rPr lang="en-US" sz="1600" b="1" dirty="0">
                <a:latin typeface="Courier New" pitchFamily="49" charset="0"/>
              </a:rPr>
              <a:t>      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hr = E_UNEXPECTED ;</a:t>
            </a:r>
          </a:p>
          <a:p>
            <a:r>
              <a:rPr lang="en-US" sz="1600" b="1" dirty="0">
                <a:latin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</a:rPr>
              <a:t>goto</a:t>
            </a:r>
            <a:r>
              <a:rPr lang="en-US" sz="1600" b="1" dirty="0">
                <a:latin typeface="Courier New" pitchFamily="49" charset="0"/>
              </a:rPr>
              <a:t> Cleanup;</a:t>
            </a:r>
          </a:p>
          <a:p>
            <a:r>
              <a:rPr lang="en-US" sz="1600" b="1" dirty="0">
                <a:latin typeface="Courier New" pitchFamily="49" charset="0"/>
              </a:rPr>
              <a:t>    }</a:t>
            </a:r>
          </a:p>
          <a:p>
            <a:r>
              <a:rPr lang="en-US" sz="1600" b="1" dirty="0" smtClean="0">
                <a:latin typeface="Courier New" pitchFamily="49" charset="0"/>
              </a:rPr>
              <a:t>...</a:t>
            </a:r>
          </a:p>
          <a:p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>
                <a:latin typeface="Courier New" pitchFamily="49" charset="0"/>
              </a:rPr>
              <a:t>*</a:t>
            </a:r>
            <a:r>
              <a:rPr lang="en-US" sz="1600" b="1" dirty="0" err="1">
                <a:latin typeface="Courier New" pitchFamily="49" charset="0"/>
              </a:rPr>
              <a:t>ppDisp</a:t>
            </a:r>
            <a:r>
              <a:rPr lang="en-US" sz="1600" b="1" dirty="0">
                <a:latin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</a:rPr>
              <a:t>pAutoRange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pAutoRange</a:t>
            </a:r>
            <a:r>
              <a:rPr lang="en-US" sz="1600" b="1" dirty="0">
                <a:latin typeface="Courier New" pitchFamily="49" charset="0"/>
              </a:rPr>
              <a:t>-&gt;</a:t>
            </a:r>
            <a:r>
              <a:rPr lang="en-US" sz="1600" b="1" dirty="0" err="1">
                <a:latin typeface="Courier New" pitchFamily="49" charset="0"/>
              </a:rPr>
              <a:t>AddRef</a:t>
            </a:r>
            <a:r>
              <a:rPr lang="en-US" sz="1600" b="1" dirty="0">
                <a:latin typeface="Courier New" pitchFamily="49" charset="0"/>
              </a:rPr>
              <a:t>();</a:t>
            </a:r>
          </a:p>
          <a:p>
            <a:r>
              <a:rPr lang="en-US" sz="1600" b="1" dirty="0" smtClean="0">
                <a:latin typeface="Courier New" pitchFamily="49" charset="0"/>
              </a:rPr>
              <a:t>Cleanup:</a:t>
            </a:r>
          </a:p>
          <a:p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...</a:t>
            </a:r>
            <a:endParaRPr lang="en-US" sz="1600" b="1" dirty="0">
              <a:latin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return hr;</a:t>
            </a:r>
            <a:endParaRPr lang="en-US" sz="1600" b="1" dirty="0">
              <a:latin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066800" y="152400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4343" name="TextBox 9"/>
          <p:cNvSpPr txBox="1">
            <a:spLocks noChangeArrowheads="1"/>
          </p:cNvSpPr>
          <p:nvPr/>
        </p:nvSpPr>
        <p:spPr bwMode="auto">
          <a:xfrm>
            <a:off x="9144000" y="357187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93113" cy="757238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MS06-013 -</a:t>
            </a:r>
            <a:r>
              <a:rPr lang="en-GB" dirty="0" err="1" smtClean="0"/>
              <a:t>CreateTextRange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The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1420813"/>
            <a:ext cx="8412162" cy="46513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</a:rPr>
              <a:t>What is Phoenix? </a:t>
            </a:r>
          </a:p>
          <a:p>
            <a:pPr>
              <a:buFont typeface="Wingdings" pitchFamily="2" charset="2"/>
              <a:buNone/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Example uses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An </a:t>
            </a:r>
            <a:r>
              <a:rPr lang="en-GB" dirty="0" smtClean="0"/>
              <a:t>MSRC case - </a:t>
            </a:r>
            <a:r>
              <a:rPr lang="en-GB" dirty="0" err="1" smtClean="0"/>
              <a:t>CreateTextRange</a:t>
            </a: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Analysis/Demo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9144000" cy="757238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MS06-013 -</a:t>
            </a:r>
            <a:r>
              <a:rPr lang="en-GB" dirty="0" err="1" smtClean="0"/>
              <a:t>CreateTextRange</a:t>
            </a:r>
            <a:endParaRPr lang="en-US" sz="4400" b="0" dirty="0"/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457200" y="1295400"/>
            <a:ext cx="1441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tx2"/>
                </a:solidFill>
              </a:rPr>
              <a:t>Exploitation</a:t>
            </a:r>
            <a:r>
              <a:rPr lang="en-US">
                <a:solidFill>
                  <a:schemeClr val="tx2"/>
                </a:solidFill>
              </a:rPr>
              <a:t>: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533400" y="1828800"/>
            <a:ext cx="67214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Courier New" pitchFamily="49" charset="0"/>
              </a:rPr>
              <a:t> hr = (*pHandler)(this, pSrvProvider, pDisp, wEntry,</a:t>
            </a:r>
          </a:p>
          <a:p>
            <a:r>
              <a:rPr lang="en-US" sz="1600" b="1">
                <a:latin typeface="Courier New" pitchFamily="49" charset="0"/>
              </a:rPr>
              <a:t> 	(PROPERTYDESC_BASIC_ABSTRACT *)pDesc, wFlags, </a:t>
            </a:r>
          </a:p>
          <a:p>
            <a:r>
              <a:rPr lang="en-US" sz="1600" b="1">
                <a:latin typeface="Courier New" pitchFamily="49" charset="0"/>
              </a:rPr>
              <a:t>	pdispparams, </a:t>
            </a:r>
            <a:r>
              <a:rPr lang="en-US" sz="1600" b="1">
                <a:solidFill>
                  <a:srgbClr val="FF0000"/>
                </a:solidFill>
                <a:latin typeface="Courier New" pitchFamily="49" charset="0"/>
              </a:rPr>
              <a:t>pvarResult</a:t>
            </a:r>
            <a:r>
              <a:rPr lang="en-US" sz="1600" b="1">
                <a:latin typeface="Courier New" pitchFamily="49" charset="0"/>
              </a:rPr>
              <a:t>);</a:t>
            </a:r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 rot="-2801081">
            <a:off x="3276600" y="2667000"/>
            <a:ext cx="457200" cy="45720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676400" y="3200400"/>
            <a:ext cx="64182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ourier New" pitchFamily="49" charset="0"/>
              </a:rPr>
              <a:t>HRESULT</a:t>
            </a:r>
          </a:p>
          <a:p>
            <a:r>
              <a:rPr lang="en-US" sz="1600" b="1">
                <a:latin typeface="Courier New" pitchFamily="49" charset="0"/>
              </a:rPr>
              <a:t>CInput::createTextRange( IHTMLTxtRange * * </a:t>
            </a:r>
            <a:r>
              <a:rPr lang="en-US" sz="1600" b="1">
                <a:solidFill>
                  <a:srgbClr val="FF0000"/>
                </a:solidFill>
                <a:latin typeface="Courier New" pitchFamily="49" charset="0"/>
              </a:rPr>
              <a:t>ppDisp</a:t>
            </a:r>
            <a:r>
              <a:rPr lang="en-US" sz="1600" b="1">
                <a:latin typeface="Courier New" pitchFamily="49" charset="0"/>
              </a:rPr>
              <a:t> )</a:t>
            </a:r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 rot="2480149">
            <a:off x="3276600" y="3810000"/>
            <a:ext cx="457200" cy="45720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33400" y="4343400"/>
            <a:ext cx="6784975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ourier New" pitchFamily="49" charset="0"/>
              </a:rPr>
              <a:t> if (hr == S_OK &amp;&amp; pvarResult &amp;&amp;</a:t>
            </a:r>
          </a:p>
          <a:p>
            <a:r>
              <a:rPr lang="en-US" sz="1600" b="1">
                <a:latin typeface="Courier New" pitchFamily="49" charset="0"/>
              </a:rPr>
              <a:t>        V_VT(pvarResult) == VT_DISPATCH &amp;&amp;</a:t>
            </a:r>
          </a:p>
          <a:p>
            <a:r>
              <a:rPr lang="en-US" sz="1600" b="1">
                <a:latin typeface="Courier New" pitchFamily="49" charset="0"/>
              </a:rPr>
              <a:t>        V_DISPATCH(pvarResult))</a:t>
            </a:r>
          </a:p>
          <a:p>
            <a:r>
              <a:rPr lang="en-US" sz="1600" b="1">
                <a:latin typeface="Courier New" pitchFamily="49" charset="0"/>
              </a:rPr>
              <a:t>    {</a:t>
            </a:r>
          </a:p>
          <a:p>
            <a:r>
              <a:rPr lang="en-US" sz="1600" b="1">
                <a:latin typeface="Courier New" pitchFamily="49" charset="0"/>
              </a:rPr>
              <a:t>        IDispatch *pdisptemp = V_DISPATCH(</a:t>
            </a:r>
            <a:r>
              <a:rPr lang="en-US" sz="1600" b="1">
                <a:solidFill>
                  <a:srgbClr val="FF0000"/>
                </a:solidFill>
                <a:latin typeface="Courier New" pitchFamily="49" charset="0"/>
              </a:rPr>
              <a:t>pvarResult</a:t>
            </a:r>
            <a:r>
              <a:rPr lang="en-US" sz="1600" b="1">
                <a:latin typeface="Courier New" pitchFamily="49" charset="0"/>
              </a:rPr>
              <a:t>);</a:t>
            </a:r>
          </a:p>
          <a:p>
            <a:r>
              <a:rPr lang="en-US" sz="1600" b="1">
                <a:latin typeface="Courier New" pitchFamily="49" charset="0"/>
              </a:rPr>
              <a:t>        hr = </a:t>
            </a:r>
            <a:r>
              <a:rPr lang="en-US" sz="1600" b="1">
                <a:solidFill>
                  <a:srgbClr val="FF0000"/>
                </a:solidFill>
                <a:latin typeface="Courier New" pitchFamily="49" charset="0"/>
              </a:rPr>
              <a:t>pdisptemp-&gt;QueryInterface</a:t>
            </a:r>
            <a:r>
              <a:rPr lang="en-US" sz="1600" b="1">
                <a:latin typeface="Courier New" pitchFamily="49" charset="0"/>
              </a:rPr>
              <a:t>(IID_IDispatch, </a:t>
            </a:r>
          </a:p>
          <a:p>
            <a:r>
              <a:rPr lang="en-US" sz="1600" b="1">
                <a:latin typeface="Courier New" pitchFamily="49" charset="0"/>
              </a:rPr>
              <a:t>		(LPVOID*)&amp;V_DISPATCH(pvarResult));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 rot="-876753">
            <a:off x="6705600" y="571500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Calling un-initialized memory on the heap</a:t>
            </a:r>
          </a:p>
        </p:txBody>
      </p:sp>
      <p:pic>
        <p:nvPicPr>
          <p:cNvPr id="25611" name="Picture 11" descr="Funny Guy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2800" y="54102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/>
      <p:bldP spid="25608" grpId="0" animBg="1"/>
      <p:bldP spid="25609" grpId="0"/>
      <p:bldP spid="256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93113" cy="757130"/>
          </a:xfrm>
        </p:spPr>
        <p:txBody>
          <a:bodyPr/>
          <a:lstStyle/>
          <a:p>
            <a:r>
              <a:rPr lang="en-GB" dirty="0" smtClean="0"/>
              <a:t>MS06-013 -</a:t>
            </a:r>
            <a:r>
              <a:rPr lang="en-GB" dirty="0" err="1" smtClean="0"/>
              <a:t>CreateTextRange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20813"/>
            <a:ext cx="8388350" cy="3933384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Key characteristics: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Function has output pointer (</a:t>
            </a:r>
            <a:r>
              <a:rPr lang="en-GB" dirty="0" err="1" smtClean="0"/>
              <a:t>ppDisp</a:t>
            </a:r>
            <a:r>
              <a:rPr lang="en-GB" dirty="0" smtClean="0"/>
              <a:t>)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There is a [success] path that does not initialize *</a:t>
            </a:r>
            <a:r>
              <a:rPr lang="en-GB" dirty="0" err="1" smtClean="0"/>
              <a:t>ppDisp</a:t>
            </a:r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93113" cy="757238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Uninitialized output pointer</a:t>
            </a:r>
            <a:endParaRPr lang="en-GB" dirty="0"/>
          </a:p>
        </p:txBody>
      </p:sp>
      <p:pic>
        <p:nvPicPr>
          <p:cNvPr id="16387" name="Picture 2" descr="C:\Program Files\Microsoft Office\MEDIA\OFFICE12\Bullets\BD14868_.gi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714750" y="1500188"/>
            <a:ext cx="200025" cy="200025"/>
          </a:xfrm>
        </p:spPr>
      </p:pic>
      <p:pic>
        <p:nvPicPr>
          <p:cNvPr id="16388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2286000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88" y="364331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3" y="221456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88" y="364331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63" y="3214688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8" y="5857875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88" y="4857750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38" y="421481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38" y="421481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88" y="421481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8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88" y="507206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9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38" y="507206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0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38" y="507206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1" name="TextBox 17"/>
          <p:cNvSpPr txBox="1">
            <a:spLocks noChangeArrowheads="1"/>
          </p:cNvSpPr>
          <p:nvPr/>
        </p:nvSpPr>
        <p:spPr bwMode="auto">
          <a:xfrm>
            <a:off x="3929063" y="1500188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START</a:t>
            </a:r>
          </a:p>
        </p:txBody>
      </p:sp>
      <p:sp>
        <p:nvSpPr>
          <p:cNvPr id="16402" name="TextBox 18"/>
          <p:cNvSpPr txBox="1">
            <a:spLocks noChangeArrowheads="1"/>
          </p:cNvSpPr>
          <p:nvPr/>
        </p:nvSpPr>
        <p:spPr bwMode="auto">
          <a:xfrm>
            <a:off x="4071938" y="6072188"/>
            <a:ext cx="928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END</a:t>
            </a:r>
          </a:p>
        </p:txBody>
      </p:sp>
      <p:cxnSp>
        <p:nvCxnSpPr>
          <p:cNvPr id="21" name="Straight Arrow Connector 20"/>
          <p:cNvCxnSpPr>
            <a:stCxn id="1026" idx="2"/>
            <a:endCxn id="5" idx="0"/>
          </p:cNvCxnSpPr>
          <p:nvPr/>
        </p:nvCxnSpPr>
        <p:spPr>
          <a:xfrm rot="5400000">
            <a:off x="2736057" y="1207294"/>
            <a:ext cx="585787" cy="15716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6" idx="0"/>
          </p:cNvCxnSpPr>
          <p:nvPr/>
        </p:nvCxnSpPr>
        <p:spPr>
          <a:xfrm rot="5400000">
            <a:off x="1343025" y="2743200"/>
            <a:ext cx="1157288" cy="64293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2"/>
            <a:endCxn id="8" idx="0"/>
          </p:cNvCxnSpPr>
          <p:nvPr/>
        </p:nvCxnSpPr>
        <p:spPr>
          <a:xfrm rot="16200000" flipH="1">
            <a:off x="1914525" y="2814638"/>
            <a:ext cx="1157288" cy="5000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11" idx="0"/>
          </p:cNvCxnSpPr>
          <p:nvPr/>
        </p:nvCxnSpPr>
        <p:spPr>
          <a:xfrm rot="5400000">
            <a:off x="2235200" y="4351338"/>
            <a:ext cx="1014413" cy="158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2"/>
            <a:endCxn id="9" idx="0"/>
          </p:cNvCxnSpPr>
          <p:nvPr/>
        </p:nvCxnSpPr>
        <p:spPr>
          <a:xfrm rot="16200000" flipH="1">
            <a:off x="4914900" y="2386013"/>
            <a:ext cx="800100" cy="85725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26" idx="2"/>
            <a:endCxn id="7" idx="0"/>
          </p:cNvCxnSpPr>
          <p:nvPr/>
        </p:nvCxnSpPr>
        <p:spPr>
          <a:xfrm rot="16200000" flipH="1">
            <a:off x="4093369" y="1421607"/>
            <a:ext cx="514350" cy="10715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9" idx="2"/>
            <a:endCxn id="12" idx="0"/>
          </p:cNvCxnSpPr>
          <p:nvPr/>
        </p:nvCxnSpPr>
        <p:spPr>
          <a:xfrm rot="16200000" flipH="1">
            <a:off x="6272213" y="2886075"/>
            <a:ext cx="800100" cy="18573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13" idx="0"/>
          </p:cNvCxnSpPr>
          <p:nvPr/>
        </p:nvCxnSpPr>
        <p:spPr>
          <a:xfrm rot="16200000" flipH="1">
            <a:off x="5700713" y="3457575"/>
            <a:ext cx="800100" cy="7143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14" idx="0"/>
          </p:cNvCxnSpPr>
          <p:nvPr/>
        </p:nvCxnSpPr>
        <p:spPr>
          <a:xfrm rot="5400000">
            <a:off x="4991100" y="3467100"/>
            <a:ext cx="785813" cy="70961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12" idx="2"/>
            <a:endCxn id="16" idx="0"/>
          </p:cNvCxnSpPr>
          <p:nvPr/>
        </p:nvCxnSpPr>
        <p:spPr>
          <a:xfrm rot="5400000">
            <a:off x="7273131" y="4744244"/>
            <a:ext cx="657225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3" idx="2"/>
            <a:endCxn id="17" idx="0"/>
          </p:cNvCxnSpPr>
          <p:nvPr/>
        </p:nvCxnSpPr>
        <p:spPr>
          <a:xfrm rot="5400000">
            <a:off x="6130131" y="4744244"/>
            <a:ext cx="657225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4" idx="2"/>
            <a:endCxn id="15" idx="0"/>
          </p:cNvCxnSpPr>
          <p:nvPr/>
        </p:nvCxnSpPr>
        <p:spPr>
          <a:xfrm rot="5400000">
            <a:off x="4701381" y="4744244"/>
            <a:ext cx="657225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5" idx="2"/>
            <a:endCxn id="10" idx="0"/>
          </p:cNvCxnSpPr>
          <p:nvPr/>
        </p:nvCxnSpPr>
        <p:spPr>
          <a:xfrm rot="5400000">
            <a:off x="4164806" y="4993482"/>
            <a:ext cx="585787" cy="1143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11" idx="2"/>
            <a:endCxn id="10" idx="0"/>
          </p:cNvCxnSpPr>
          <p:nvPr/>
        </p:nvCxnSpPr>
        <p:spPr>
          <a:xfrm rot="16200000" flipH="1">
            <a:off x="2914650" y="4886325"/>
            <a:ext cx="800100" cy="1143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17" idx="2"/>
            <a:endCxn id="10" idx="0"/>
          </p:cNvCxnSpPr>
          <p:nvPr/>
        </p:nvCxnSpPr>
        <p:spPr>
          <a:xfrm rot="5400000">
            <a:off x="4879181" y="4279107"/>
            <a:ext cx="585787" cy="257175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16" idx="2"/>
            <a:endCxn id="10" idx="0"/>
          </p:cNvCxnSpPr>
          <p:nvPr/>
        </p:nvCxnSpPr>
        <p:spPr>
          <a:xfrm rot="5400000">
            <a:off x="5450681" y="3707607"/>
            <a:ext cx="585787" cy="371475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419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38" y="4857750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20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3" y="4857750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" name="Straight Arrow Connector 36"/>
          <p:cNvCxnSpPr>
            <a:stCxn id="6" idx="2"/>
            <a:endCxn id="35" idx="0"/>
          </p:cNvCxnSpPr>
          <p:nvPr/>
        </p:nvCxnSpPr>
        <p:spPr>
          <a:xfrm rot="16200000" flipH="1">
            <a:off x="1235869" y="4207669"/>
            <a:ext cx="1014412" cy="28575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2"/>
            <a:endCxn id="36" idx="0"/>
          </p:cNvCxnSpPr>
          <p:nvPr/>
        </p:nvCxnSpPr>
        <p:spPr>
          <a:xfrm rot="5400000">
            <a:off x="735807" y="3993356"/>
            <a:ext cx="1014412" cy="7143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6" idx="2"/>
            <a:endCxn id="10" idx="0"/>
          </p:cNvCxnSpPr>
          <p:nvPr/>
        </p:nvCxnSpPr>
        <p:spPr>
          <a:xfrm rot="16200000" flipH="1">
            <a:off x="1985963" y="3957637"/>
            <a:ext cx="800100" cy="30003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5" idx="2"/>
            <a:endCxn id="10" idx="0"/>
          </p:cNvCxnSpPr>
          <p:nvPr/>
        </p:nvCxnSpPr>
        <p:spPr>
          <a:xfrm rot="16200000" flipH="1">
            <a:off x="2486025" y="4457700"/>
            <a:ext cx="800100" cy="200025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25" name="TextBox 49"/>
          <p:cNvSpPr txBox="1">
            <a:spLocks noChangeArrowheads="1"/>
          </p:cNvSpPr>
          <p:nvPr/>
        </p:nvSpPr>
        <p:spPr bwMode="auto">
          <a:xfrm>
            <a:off x="2643188" y="3500438"/>
            <a:ext cx="1714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*</a:t>
            </a:r>
            <a:r>
              <a:rPr lang="en-GB" dirty="0" err="1" smtClean="0"/>
              <a:t>ppDisp</a:t>
            </a:r>
            <a:r>
              <a:rPr lang="en-GB" dirty="0" smtClean="0"/>
              <a:t>= </a:t>
            </a:r>
            <a:r>
              <a:rPr lang="en-GB" dirty="0"/>
              <a:t>...;</a:t>
            </a:r>
          </a:p>
        </p:txBody>
      </p:sp>
      <p:sp>
        <p:nvSpPr>
          <p:cNvPr id="16426" name="TextBox 50"/>
          <p:cNvSpPr txBox="1">
            <a:spLocks noChangeArrowheads="1"/>
          </p:cNvSpPr>
          <p:nvPr/>
        </p:nvSpPr>
        <p:spPr bwMode="auto">
          <a:xfrm>
            <a:off x="5786438" y="3071813"/>
            <a:ext cx="1714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*</a:t>
            </a:r>
            <a:r>
              <a:rPr lang="en-GB" dirty="0" err="1" smtClean="0"/>
              <a:t>ppDisp</a:t>
            </a:r>
            <a:r>
              <a:rPr lang="en-GB" dirty="0" smtClean="0"/>
              <a:t>= </a:t>
            </a:r>
            <a:r>
              <a:rPr lang="en-GB" dirty="0"/>
              <a:t>...;</a:t>
            </a:r>
          </a:p>
        </p:txBody>
      </p:sp>
      <p:sp>
        <p:nvSpPr>
          <p:cNvPr id="16427" name="TextBox 51"/>
          <p:cNvSpPr txBox="1">
            <a:spLocks noChangeArrowheads="1"/>
          </p:cNvSpPr>
          <p:nvPr/>
        </p:nvSpPr>
        <p:spPr bwMode="auto">
          <a:xfrm>
            <a:off x="642938" y="1071563"/>
            <a:ext cx="2286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Functional unit flowgraph 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Unlink </a:t>
            </a:r>
            <a:r>
              <a:rPr lang="en-GB" dirty="0" smtClean="0"/>
              <a:t>initialization nodes</a:t>
            </a:r>
            <a:endParaRPr lang="en-GB" dirty="0"/>
          </a:p>
        </p:txBody>
      </p:sp>
      <p:pic>
        <p:nvPicPr>
          <p:cNvPr id="17411" name="Picture 2" descr="C:\Program Files\Microsoft Office\MEDIA\OFFICE12\Bullets\BD14868_.gi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714750" y="1500188"/>
            <a:ext cx="200025" cy="200025"/>
          </a:xfrm>
        </p:spPr>
      </p:pic>
      <p:pic>
        <p:nvPicPr>
          <p:cNvPr id="17412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2286000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88" y="364331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3" y="221456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88" y="364331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63" y="3214688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8" y="5857875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88" y="4857750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38" y="421481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0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38" y="421481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1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88" y="421481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2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88" y="507206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3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38" y="507206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4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38" y="507206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5" name="TextBox 17"/>
          <p:cNvSpPr txBox="1">
            <a:spLocks noChangeArrowheads="1"/>
          </p:cNvSpPr>
          <p:nvPr/>
        </p:nvSpPr>
        <p:spPr bwMode="auto">
          <a:xfrm>
            <a:off x="3929063" y="1500188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START</a:t>
            </a:r>
          </a:p>
        </p:txBody>
      </p:sp>
      <p:sp>
        <p:nvSpPr>
          <p:cNvPr id="17426" name="TextBox 18"/>
          <p:cNvSpPr txBox="1">
            <a:spLocks noChangeArrowheads="1"/>
          </p:cNvSpPr>
          <p:nvPr/>
        </p:nvSpPr>
        <p:spPr bwMode="auto">
          <a:xfrm>
            <a:off x="4071938" y="6072188"/>
            <a:ext cx="928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END</a:t>
            </a:r>
          </a:p>
        </p:txBody>
      </p:sp>
      <p:cxnSp>
        <p:nvCxnSpPr>
          <p:cNvPr id="21" name="Straight Arrow Connector 20"/>
          <p:cNvCxnSpPr>
            <a:stCxn id="1026" idx="2"/>
            <a:endCxn id="5" idx="0"/>
          </p:cNvCxnSpPr>
          <p:nvPr/>
        </p:nvCxnSpPr>
        <p:spPr>
          <a:xfrm rot="5400000">
            <a:off x="2736057" y="1207294"/>
            <a:ext cx="585787" cy="15716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6" idx="0"/>
          </p:cNvCxnSpPr>
          <p:nvPr/>
        </p:nvCxnSpPr>
        <p:spPr>
          <a:xfrm rot="5400000">
            <a:off x="1343025" y="2743200"/>
            <a:ext cx="1157288" cy="64293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2250282" y="2893218"/>
            <a:ext cx="571500" cy="214313"/>
          </a:xfrm>
          <a:prstGeom prst="straightConnector1">
            <a:avLst/>
          </a:prstGeom>
          <a:ln>
            <a:solidFill>
              <a:srgbClr val="FFFF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2464594" y="4321969"/>
            <a:ext cx="500062" cy="0"/>
          </a:xfrm>
          <a:prstGeom prst="straightConnector1">
            <a:avLst/>
          </a:prstGeom>
          <a:ln>
            <a:solidFill>
              <a:srgbClr val="FFFF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143500" y="2571750"/>
            <a:ext cx="357188" cy="357188"/>
          </a:xfrm>
          <a:prstGeom prst="straightConnector1">
            <a:avLst/>
          </a:prstGeom>
          <a:ln>
            <a:solidFill>
              <a:srgbClr val="FFFF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26" idx="2"/>
            <a:endCxn id="7" idx="0"/>
          </p:cNvCxnSpPr>
          <p:nvPr/>
        </p:nvCxnSpPr>
        <p:spPr>
          <a:xfrm rot="16200000" flipH="1">
            <a:off x="4093369" y="1421607"/>
            <a:ext cx="514350" cy="10715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286500" y="3643313"/>
            <a:ext cx="928688" cy="428625"/>
          </a:xfrm>
          <a:prstGeom prst="straightConnector1">
            <a:avLst/>
          </a:prstGeom>
          <a:ln>
            <a:solidFill>
              <a:srgbClr val="FFFF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000750" y="3714750"/>
            <a:ext cx="285750" cy="285750"/>
          </a:xfrm>
          <a:prstGeom prst="straightConnector1">
            <a:avLst/>
          </a:prstGeom>
          <a:ln>
            <a:solidFill>
              <a:srgbClr val="FFFF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5286375" y="3643313"/>
            <a:ext cx="285750" cy="285750"/>
          </a:xfrm>
          <a:prstGeom prst="straightConnector1">
            <a:avLst/>
          </a:prstGeom>
          <a:ln>
            <a:solidFill>
              <a:srgbClr val="FFFF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12" idx="2"/>
            <a:endCxn id="16" idx="0"/>
          </p:cNvCxnSpPr>
          <p:nvPr/>
        </p:nvCxnSpPr>
        <p:spPr>
          <a:xfrm rot="5400000">
            <a:off x="7273131" y="4744244"/>
            <a:ext cx="657225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3" idx="2"/>
            <a:endCxn id="17" idx="0"/>
          </p:cNvCxnSpPr>
          <p:nvPr/>
        </p:nvCxnSpPr>
        <p:spPr>
          <a:xfrm rot="5400000">
            <a:off x="6130131" y="4744244"/>
            <a:ext cx="657225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4" idx="2"/>
            <a:endCxn id="15" idx="0"/>
          </p:cNvCxnSpPr>
          <p:nvPr/>
        </p:nvCxnSpPr>
        <p:spPr>
          <a:xfrm rot="5400000">
            <a:off x="4701381" y="4744244"/>
            <a:ext cx="657225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5" idx="2"/>
            <a:endCxn id="10" idx="0"/>
          </p:cNvCxnSpPr>
          <p:nvPr/>
        </p:nvCxnSpPr>
        <p:spPr>
          <a:xfrm rot="5400000">
            <a:off x="4164806" y="4993482"/>
            <a:ext cx="585787" cy="1143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11" idx="2"/>
            <a:endCxn id="10" idx="0"/>
          </p:cNvCxnSpPr>
          <p:nvPr/>
        </p:nvCxnSpPr>
        <p:spPr>
          <a:xfrm rot="16200000" flipH="1">
            <a:off x="2914650" y="4886325"/>
            <a:ext cx="800100" cy="1143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17" idx="2"/>
            <a:endCxn id="10" idx="0"/>
          </p:cNvCxnSpPr>
          <p:nvPr/>
        </p:nvCxnSpPr>
        <p:spPr>
          <a:xfrm rot="5400000">
            <a:off x="4879181" y="4279107"/>
            <a:ext cx="585787" cy="257175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16" idx="2"/>
            <a:endCxn id="10" idx="0"/>
          </p:cNvCxnSpPr>
          <p:nvPr/>
        </p:nvCxnSpPr>
        <p:spPr>
          <a:xfrm rot="5400000">
            <a:off x="5450681" y="3707607"/>
            <a:ext cx="585787" cy="371475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43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38" y="4857750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44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3" y="4857750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" name="Straight Arrow Connector 36"/>
          <p:cNvCxnSpPr>
            <a:stCxn id="6" idx="2"/>
            <a:endCxn id="35" idx="0"/>
          </p:cNvCxnSpPr>
          <p:nvPr/>
        </p:nvCxnSpPr>
        <p:spPr>
          <a:xfrm rot="16200000" flipH="1">
            <a:off x="1235869" y="4207669"/>
            <a:ext cx="1014412" cy="28575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2"/>
            <a:endCxn id="36" idx="0"/>
          </p:cNvCxnSpPr>
          <p:nvPr/>
        </p:nvCxnSpPr>
        <p:spPr>
          <a:xfrm rot="5400000">
            <a:off x="735807" y="3993356"/>
            <a:ext cx="1014412" cy="7143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6" idx="2"/>
            <a:endCxn id="10" idx="0"/>
          </p:cNvCxnSpPr>
          <p:nvPr/>
        </p:nvCxnSpPr>
        <p:spPr>
          <a:xfrm rot="16200000" flipH="1">
            <a:off x="1985963" y="3957637"/>
            <a:ext cx="800100" cy="30003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5" idx="2"/>
            <a:endCxn id="10" idx="0"/>
          </p:cNvCxnSpPr>
          <p:nvPr/>
        </p:nvCxnSpPr>
        <p:spPr>
          <a:xfrm rot="16200000" flipH="1">
            <a:off x="2486025" y="4457700"/>
            <a:ext cx="800100" cy="200025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9" name="TextBox 49"/>
          <p:cNvSpPr txBox="1">
            <a:spLocks noChangeArrowheads="1"/>
          </p:cNvSpPr>
          <p:nvPr/>
        </p:nvSpPr>
        <p:spPr bwMode="auto">
          <a:xfrm>
            <a:off x="2643188" y="3500438"/>
            <a:ext cx="1714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*</a:t>
            </a:r>
            <a:r>
              <a:rPr lang="en-GB" dirty="0" err="1" smtClean="0"/>
              <a:t>ppDisp</a:t>
            </a:r>
            <a:r>
              <a:rPr lang="en-GB" dirty="0" smtClean="0"/>
              <a:t>= </a:t>
            </a:r>
            <a:r>
              <a:rPr lang="en-GB" dirty="0"/>
              <a:t>...;</a:t>
            </a:r>
          </a:p>
        </p:txBody>
      </p:sp>
      <p:sp>
        <p:nvSpPr>
          <p:cNvPr id="17450" name="TextBox 50"/>
          <p:cNvSpPr txBox="1">
            <a:spLocks noChangeArrowheads="1"/>
          </p:cNvSpPr>
          <p:nvPr/>
        </p:nvSpPr>
        <p:spPr bwMode="auto">
          <a:xfrm>
            <a:off x="5786438" y="3071813"/>
            <a:ext cx="1714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*</a:t>
            </a:r>
            <a:r>
              <a:rPr lang="en-GB" dirty="0" err="1" smtClean="0"/>
              <a:t>ppDisp</a:t>
            </a:r>
            <a:r>
              <a:rPr lang="en-GB" dirty="0" smtClean="0"/>
              <a:t>= </a:t>
            </a:r>
            <a:r>
              <a:rPr lang="en-GB" dirty="0"/>
              <a:t>...;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Comments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20813"/>
            <a:ext cx="8388350" cy="289925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SAL</a:t>
            </a:r>
          </a:p>
          <a:p>
            <a:pPr>
              <a:defRPr/>
            </a:pPr>
            <a:r>
              <a:rPr lang="en-GB" dirty="0" smtClean="0"/>
              <a:t>Inference</a:t>
            </a:r>
          </a:p>
          <a:p>
            <a:pPr>
              <a:defRPr/>
            </a:pPr>
            <a:r>
              <a:rPr lang="en-GB" dirty="0" smtClean="0"/>
              <a:t>Null-pointer </a:t>
            </a:r>
            <a:r>
              <a:rPr lang="en-GB" dirty="0" err="1" smtClean="0"/>
              <a:t>derefs</a:t>
            </a:r>
            <a:r>
              <a:rPr lang="en-GB" dirty="0" smtClean="0"/>
              <a:t>	</a:t>
            </a:r>
          </a:p>
          <a:p>
            <a:pPr>
              <a:defRPr/>
            </a:pPr>
            <a:r>
              <a:rPr lang="en-GB" dirty="0" smtClean="0"/>
              <a:t>...</a:t>
            </a:r>
          </a:p>
          <a:p>
            <a:pPr>
              <a:buNone/>
              <a:defRPr/>
            </a:pP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Null pointer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20813"/>
            <a:ext cx="8388350" cy="2899255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if(</a:t>
            </a:r>
            <a:r>
              <a:rPr lang="en-GB" dirty="0" err="1" smtClean="0"/>
              <a:t>ppv</a:t>
            </a:r>
            <a:r>
              <a:rPr lang="en-GB" dirty="0" smtClean="0"/>
              <a:t> == NULL)</a:t>
            </a:r>
          </a:p>
          <a:p>
            <a:pPr>
              <a:buNone/>
            </a:pPr>
            <a:r>
              <a:rPr lang="en-GB" dirty="0" smtClean="0"/>
              <a:t>{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/>
              <a:t>return E_POINTER;</a:t>
            </a:r>
          </a:p>
          <a:p>
            <a:pPr>
              <a:buNone/>
            </a:pPr>
            <a:r>
              <a:rPr lang="en-GB" dirty="0" smtClean="0"/>
              <a:t>}</a:t>
            </a:r>
          </a:p>
          <a:p>
            <a:pPr>
              <a:buNone/>
            </a:pPr>
            <a:r>
              <a:rPr lang="en-GB" dirty="0" smtClean="0"/>
              <a:t>...</a:t>
            </a:r>
            <a:endParaRPr lang="en-GB" dirty="0"/>
          </a:p>
        </p:txBody>
      </p:sp>
      <p:grpSp>
        <p:nvGrpSpPr>
          <p:cNvPr id="36" name="Group 35"/>
          <p:cNvGrpSpPr/>
          <p:nvPr/>
        </p:nvGrpSpPr>
        <p:grpSpPr>
          <a:xfrm>
            <a:off x="500034" y="1928802"/>
            <a:ext cx="8643966" cy="4656167"/>
            <a:chOff x="500034" y="1928802"/>
            <a:chExt cx="8643966" cy="4656167"/>
          </a:xfrm>
        </p:grpSpPr>
        <p:grpSp>
          <p:nvGrpSpPr>
            <p:cNvPr id="26" name="Group 25"/>
            <p:cNvGrpSpPr/>
            <p:nvPr/>
          </p:nvGrpSpPr>
          <p:grpSpPr>
            <a:xfrm>
              <a:off x="500034" y="1928802"/>
              <a:ext cx="8643966" cy="4656167"/>
              <a:chOff x="500034" y="1928802"/>
              <a:chExt cx="8643966" cy="4656167"/>
            </a:xfrm>
          </p:grpSpPr>
          <p:pic>
            <p:nvPicPr>
              <p:cNvPr id="4" name="Picture 2" descr="C:\Program Files\Microsoft Office\MEDIA\OFFICE12\Bullets\BD14868_.gi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643570" y="2214554"/>
                <a:ext cx="200025" cy="200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5" name="Picture 2" descr="C:\Program Files\Microsoft Office\MEDIA\OFFICE12\Bullets\BD14868_.gi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643570" y="3571876"/>
                <a:ext cx="200025" cy="200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" name="Picture 2" descr="C:\Program Files\Microsoft Office\MEDIA\OFFICE12\Bullets\BD14868_.gi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4429124" y="5286388"/>
                <a:ext cx="200025" cy="200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" name="TextBox 17"/>
              <p:cNvSpPr txBox="1">
                <a:spLocks noChangeArrowheads="1"/>
              </p:cNvSpPr>
              <p:nvPr/>
            </p:nvSpPr>
            <p:spPr bwMode="auto">
              <a:xfrm>
                <a:off x="5929322" y="1928802"/>
                <a:ext cx="1000125" cy="369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b="1" dirty="0"/>
                  <a:t>START</a:t>
                </a:r>
              </a:p>
            </p:txBody>
          </p:sp>
          <p:sp>
            <p:nvSpPr>
              <p:cNvPr id="8" name="TextBox 18"/>
              <p:cNvSpPr txBox="1">
                <a:spLocks noChangeArrowheads="1"/>
              </p:cNvSpPr>
              <p:nvPr/>
            </p:nvSpPr>
            <p:spPr bwMode="auto">
              <a:xfrm>
                <a:off x="5500694" y="6215082"/>
                <a:ext cx="928687" cy="369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b="1" dirty="0"/>
                  <a:t>END</a:t>
                </a:r>
              </a:p>
            </p:txBody>
          </p:sp>
          <p:cxnSp>
            <p:nvCxnSpPr>
              <p:cNvPr id="9" name="Straight Arrow Connector 8"/>
              <p:cNvCxnSpPr>
                <a:stCxn id="4" idx="2"/>
              </p:cNvCxnSpPr>
              <p:nvPr/>
            </p:nvCxnSpPr>
            <p:spPr>
              <a:xfrm rot="5400000">
                <a:off x="5114929" y="3014659"/>
                <a:ext cx="1228735" cy="28575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>
                <a:stCxn id="5" idx="2"/>
                <a:endCxn id="6" idx="0"/>
              </p:cNvCxnSpPr>
              <p:nvPr/>
            </p:nvCxnSpPr>
            <p:spPr>
              <a:xfrm rot="5400000">
                <a:off x="4379117" y="3921921"/>
                <a:ext cx="1514487" cy="1214446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5786414" y="3429000"/>
                <a:ext cx="335758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 smtClean="0"/>
                  <a:t>if(</a:t>
                </a:r>
                <a:r>
                  <a:rPr lang="en-GB" sz="3200" dirty="0" err="1" smtClean="0"/>
                  <a:t>ppv</a:t>
                </a:r>
                <a:r>
                  <a:rPr lang="en-GB" sz="3200" dirty="0" smtClean="0"/>
                  <a:t> == NULL)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00034" y="5214950"/>
                <a:ext cx="385765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r</a:t>
                </a:r>
                <a:r>
                  <a:rPr lang="en-GB" sz="3200" dirty="0" smtClean="0"/>
                  <a:t>eturn E_POINTER</a:t>
                </a:r>
              </a:p>
            </p:txBody>
          </p:sp>
          <p:pic>
            <p:nvPicPr>
              <p:cNvPr id="17" name="Picture 2" descr="C:\Program Files\Microsoft Office\MEDIA\OFFICE12\Bullets\BD14868_.gi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400680" y="6086496"/>
                <a:ext cx="200025" cy="200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8" name="Straight Arrow Connector 17"/>
              <p:cNvCxnSpPr>
                <a:stCxn id="6" idx="2"/>
                <a:endCxn id="17" idx="0"/>
              </p:cNvCxnSpPr>
              <p:nvPr/>
            </p:nvCxnSpPr>
            <p:spPr>
              <a:xfrm rot="16200000" flipH="1">
                <a:off x="4714874" y="5300676"/>
                <a:ext cx="600083" cy="971556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5" idx="2"/>
                <a:endCxn id="25" idx="0"/>
              </p:cNvCxnSpPr>
              <p:nvPr/>
            </p:nvCxnSpPr>
            <p:spPr>
              <a:xfrm rot="16200000" flipH="1">
                <a:off x="5843596" y="3671888"/>
                <a:ext cx="1514487" cy="1714512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7429520" y="5286388"/>
                <a:ext cx="9286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...</a:t>
                </a:r>
              </a:p>
            </p:txBody>
          </p:sp>
          <p:pic>
            <p:nvPicPr>
              <p:cNvPr id="25" name="Picture 2" descr="C:\Program Files\Microsoft Office\MEDIA\OFFICE12\Bullets\BD14868_.gi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7358082" y="5286388"/>
                <a:ext cx="200025" cy="200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7" name="TextBox 26"/>
            <p:cNvSpPr txBox="1"/>
            <p:nvPr/>
          </p:nvSpPr>
          <p:spPr>
            <a:xfrm>
              <a:off x="5786446" y="4357694"/>
              <a:ext cx="1500198" cy="553998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GB" sz="3000" dirty="0" smtClean="0"/>
                <a:t>FALSE</a:t>
              </a:r>
              <a:endParaRPr lang="en-GB" sz="30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357686" y="4357694"/>
              <a:ext cx="1231427" cy="553998"/>
            </a:xfrm>
            <a:prstGeom prst="rect">
              <a:avLst/>
            </a:prstGeom>
            <a:solidFill>
              <a:srgbClr val="00B050"/>
            </a:solidFill>
          </p:spPr>
          <p:txBody>
            <a:bodyPr wrap="none">
              <a:spAutoFit/>
            </a:bodyPr>
            <a:lstStyle/>
            <a:p>
              <a:r>
                <a:rPr lang="en-GB" sz="3000" dirty="0" smtClean="0"/>
                <a:t>TRUE</a:t>
              </a:r>
              <a:endParaRPr lang="en-GB" sz="3000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Uninit</a:t>
            </a:r>
            <a:r>
              <a:rPr lang="en-GB" dirty="0" smtClean="0"/>
              <a:t> Output </a:t>
            </a:r>
            <a:r>
              <a:rPr lang="en-GB" dirty="0" err="1" smtClean="0"/>
              <a:t>Ptr</a:t>
            </a:r>
            <a:r>
              <a:rPr lang="en-GB" dirty="0" smtClean="0"/>
              <a:t> </a:t>
            </a:r>
            <a:r>
              <a:rPr lang="en-GB" dirty="0" smtClean="0"/>
              <a:t>revisited</a:t>
            </a:r>
            <a:endParaRPr lang="en-GB" dirty="0"/>
          </a:p>
        </p:txBody>
      </p:sp>
      <p:pic>
        <p:nvPicPr>
          <p:cNvPr id="1026" name="Picture 2" descr="C:\Program Files\Microsoft Office\MEDIA\OFFICE12\Bullets\BD14868_.gi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500174"/>
            <a:ext cx="200026" cy="200026"/>
          </a:xfrm>
          <a:prstGeom prst="rect">
            <a:avLst/>
          </a:prstGeom>
          <a:noFill/>
        </p:spPr>
      </p:pic>
      <p:pic>
        <p:nvPicPr>
          <p:cNvPr id="5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2285992"/>
            <a:ext cx="200026" cy="200026"/>
          </a:xfrm>
          <a:prstGeom prst="rect">
            <a:avLst/>
          </a:prstGeom>
          <a:noFill/>
        </p:spPr>
      </p:pic>
      <p:pic>
        <p:nvPicPr>
          <p:cNvPr id="6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3643314"/>
            <a:ext cx="200026" cy="200026"/>
          </a:xfrm>
          <a:prstGeom prst="rect">
            <a:avLst/>
          </a:prstGeom>
          <a:noFill/>
        </p:spPr>
      </p:pic>
      <p:pic>
        <p:nvPicPr>
          <p:cNvPr id="7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214554"/>
            <a:ext cx="200026" cy="200026"/>
          </a:xfrm>
          <a:prstGeom prst="rect">
            <a:avLst/>
          </a:prstGeom>
          <a:noFill/>
        </p:spPr>
      </p:pic>
      <p:pic>
        <p:nvPicPr>
          <p:cNvPr id="8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3643314"/>
            <a:ext cx="200026" cy="200026"/>
          </a:xfrm>
          <a:prstGeom prst="rect">
            <a:avLst/>
          </a:prstGeom>
          <a:noFill/>
        </p:spPr>
      </p:pic>
      <p:pic>
        <p:nvPicPr>
          <p:cNvPr id="9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3214686"/>
            <a:ext cx="200026" cy="200026"/>
          </a:xfrm>
          <a:prstGeom prst="rect">
            <a:avLst/>
          </a:prstGeom>
          <a:noFill/>
        </p:spPr>
      </p:pic>
      <p:pic>
        <p:nvPicPr>
          <p:cNvPr id="10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5857892"/>
            <a:ext cx="200026" cy="200026"/>
          </a:xfrm>
          <a:prstGeom prst="rect">
            <a:avLst/>
          </a:prstGeom>
          <a:noFill/>
        </p:spPr>
      </p:pic>
      <p:pic>
        <p:nvPicPr>
          <p:cNvPr id="11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4929198"/>
            <a:ext cx="200026" cy="200026"/>
          </a:xfrm>
          <a:prstGeom prst="rect">
            <a:avLst/>
          </a:prstGeom>
          <a:noFill/>
        </p:spPr>
      </p:pic>
      <p:pic>
        <p:nvPicPr>
          <p:cNvPr id="12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4214818"/>
            <a:ext cx="200026" cy="200026"/>
          </a:xfrm>
          <a:prstGeom prst="rect">
            <a:avLst/>
          </a:prstGeom>
          <a:noFill/>
        </p:spPr>
      </p:pic>
      <p:pic>
        <p:nvPicPr>
          <p:cNvPr id="13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4214818"/>
            <a:ext cx="200026" cy="200026"/>
          </a:xfrm>
          <a:prstGeom prst="rect">
            <a:avLst/>
          </a:prstGeom>
          <a:noFill/>
        </p:spPr>
      </p:pic>
      <p:pic>
        <p:nvPicPr>
          <p:cNvPr id="14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214818"/>
            <a:ext cx="200026" cy="200026"/>
          </a:xfrm>
          <a:prstGeom prst="rect">
            <a:avLst/>
          </a:prstGeom>
          <a:noFill/>
        </p:spPr>
      </p:pic>
      <p:pic>
        <p:nvPicPr>
          <p:cNvPr id="15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5072074"/>
            <a:ext cx="200026" cy="200026"/>
          </a:xfrm>
          <a:prstGeom prst="rect">
            <a:avLst/>
          </a:prstGeom>
          <a:noFill/>
        </p:spPr>
      </p:pic>
      <p:pic>
        <p:nvPicPr>
          <p:cNvPr id="16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5072074"/>
            <a:ext cx="200026" cy="200026"/>
          </a:xfrm>
          <a:prstGeom prst="rect">
            <a:avLst/>
          </a:prstGeom>
          <a:noFill/>
        </p:spPr>
      </p:pic>
      <p:pic>
        <p:nvPicPr>
          <p:cNvPr id="17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5072074"/>
            <a:ext cx="200026" cy="200026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3929058" y="150017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START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071934" y="607220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END</a:t>
            </a:r>
            <a:endParaRPr lang="en-GB" dirty="0"/>
          </a:p>
        </p:txBody>
      </p:sp>
      <p:cxnSp>
        <p:nvCxnSpPr>
          <p:cNvPr id="21" name="Straight Arrow Connector 20"/>
          <p:cNvCxnSpPr>
            <a:stCxn id="1026" idx="2"/>
            <a:endCxn id="5" idx="0"/>
          </p:cNvCxnSpPr>
          <p:nvPr/>
        </p:nvCxnSpPr>
        <p:spPr>
          <a:xfrm rot="5400000">
            <a:off x="2736043" y="1207278"/>
            <a:ext cx="585792" cy="157163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6" idx="0"/>
          </p:cNvCxnSpPr>
          <p:nvPr/>
        </p:nvCxnSpPr>
        <p:spPr>
          <a:xfrm rot="5400000">
            <a:off x="1343002" y="2743195"/>
            <a:ext cx="1157296" cy="6429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2"/>
            <a:endCxn id="8" idx="0"/>
          </p:cNvCxnSpPr>
          <p:nvPr/>
        </p:nvCxnSpPr>
        <p:spPr>
          <a:xfrm rot="16200000" flipH="1">
            <a:off x="1914506" y="2814633"/>
            <a:ext cx="1157296" cy="5000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11" idx="0"/>
          </p:cNvCxnSpPr>
          <p:nvPr/>
        </p:nvCxnSpPr>
        <p:spPr>
          <a:xfrm rot="5400000">
            <a:off x="2200258" y="4386269"/>
            <a:ext cx="108585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2"/>
            <a:endCxn id="9" idx="0"/>
          </p:cNvCxnSpPr>
          <p:nvPr/>
        </p:nvCxnSpPr>
        <p:spPr>
          <a:xfrm rot="16200000" flipH="1">
            <a:off x="4914902" y="2386005"/>
            <a:ext cx="800106" cy="8572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26" idx="2"/>
            <a:endCxn id="7" idx="0"/>
          </p:cNvCxnSpPr>
          <p:nvPr/>
        </p:nvCxnSpPr>
        <p:spPr>
          <a:xfrm rot="16200000" flipH="1">
            <a:off x="4093365" y="1421592"/>
            <a:ext cx="514354" cy="107157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9" idx="2"/>
            <a:endCxn id="12" idx="0"/>
          </p:cNvCxnSpPr>
          <p:nvPr/>
        </p:nvCxnSpPr>
        <p:spPr>
          <a:xfrm rot="16200000" flipH="1">
            <a:off x="6272224" y="2886071"/>
            <a:ext cx="800106" cy="18573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13" idx="0"/>
          </p:cNvCxnSpPr>
          <p:nvPr/>
        </p:nvCxnSpPr>
        <p:spPr>
          <a:xfrm rot="16200000" flipH="1">
            <a:off x="5700720" y="3457575"/>
            <a:ext cx="800106" cy="7143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14" idx="0"/>
          </p:cNvCxnSpPr>
          <p:nvPr/>
        </p:nvCxnSpPr>
        <p:spPr>
          <a:xfrm rot="5400000">
            <a:off x="4991108" y="3467096"/>
            <a:ext cx="785817" cy="70962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12" idx="2"/>
            <a:endCxn id="16" idx="0"/>
          </p:cNvCxnSpPr>
          <p:nvPr/>
        </p:nvCxnSpPr>
        <p:spPr>
          <a:xfrm rot="5400000">
            <a:off x="7272356" y="4743459"/>
            <a:ext cx="65723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3" idx="2"/>
            <a:endCxn id="17" idx="0"/>
          </p:cNvCxnSpPr>
          <p:nvPr/>
        </p:nvCxnSpPr>
        <p:spPr>
          <a:xfrm rot="5400000">
            <a:off x="6129348" y="4743459"/>
            <a:ext cx="65723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4" idx="2"/>
            <a:endCxn id="15" idx="0"/>
          </p:cNvCxnSpPr>
          <p:nvPr/>
        </p:nvCxnSpPr>
        <p:spPr>
          <a:xfrm rot="5400000">
            <a:off x="4700588" y="4743459"/>
            <a:ext cx="65723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5" idx="2"/>
            <a:endCxn id="10" idx="0"/>
          </p:cNvCxnSpPr>
          <p:nvPr/>
        </p:nvCxnSpPr>
        <p:spPr>
          <a:xfrm rot="5400000">
            <a:off x="4164803" y="4993492"/>
            <a:ext cx="585792" cy="114300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11" idx="2"/>
            <a:endCxn id="10" idx="0"/>
          </p:cNvCxnSpPr>
          <p:nvPr/>
        </p:nvCxnSpPr>
        <p:spPr>
          <a:xfrm rot="16200000" flipH="1">
            <a:off x="2950357" y="4922054"/>
            <a:ext cx="728668" cy="114300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17" idx="2"/>
            <a:endCxn id="10" idx="0"/>
          </p:cNvCxnSpPr>
          <p:nvPr/>
        </p:nvCxnSpPr>
        <p:spPr>
          <a:xfrm rot="5400000">
            <a:off x="4879183" y="4279112"/>
            <a:ext cx="585792" cy="257176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16" idx="2"/>
            <a:endCxn id="10" idx="0"/>
          </p:cNvCxnSpPr>
          <p:nvPr/>
        </p:nvCxnSpPr>
        <p:spPr>
          <a:xfrm rot="5400000">
            <a:off x="5450687" y="3707608"/>
            <a:ext cx="585792" cy="371477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4857760"/>
            <a:ext cx="200026" cy="200026"/>
          </a:xfrm>
          <a:prstGeom prst="rect">
            <a:avLst/>
          </a:prstGeom>
          <a:noFill/>
        </p:spPr>
      </p:pic>
      <p:pic>
        <p:nvPicPr>
          <p:cNvPr id="36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857760"/>
            <a:ext cx="200026" cy="200026"/>
          </a:xfrm>
          <a:prstGeom prst="rect">
            <a:avLst/>
          </a:prstGeom>
          <a:noFill/>
        </p:spPr>
      </p:pic>
      <p:cxnSp>
        <p:nvCxnSpPr>
          <p:cNvPr id="37" name="Straight Arrow Connector 36"/>
          <p:cNvCxnSpPr>
            <a:stCxn id="6" idx="2"/>
            <a:endCxn id="35" idx="0"/>
          </p:cNvCxnSpPr>
          <p:nvPr/>
        </p:nvCxnSpPr>
        <p:spPr>
          <a:xfrm rot="16200000" flipH="1">
            <a:off x="1235845" y="4207674"/>
            <a:ext cx="1014420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2"/>
            <a:endCxn id="36" idx="0"/>
          </p:cNvCxnSpPr>
          <p:nvPr/>
        </p:nvCxnSpPr>
        <p:spPr>
          <a:xfrm rot="5400000">
            <a:off x="735779" y="3993360"/>
            <a:ext cx="1014420" cy="7143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6" idx="2"/>
            <a:endCxn id="10" idx="0"/>
          </p:cNvCxnSpPr>
          <p:nvPr/>
        </p:nvCxnSpPr>
        <p:spPr>
          <a:xfrm rot="16200000" flipH="1">
            <a:off x="1985944" y="3957641"/>
            <a:ext cx="800106" cy="300039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5" idx="2"/>
            <a:endCxn id="10" idx="0"/>
          </p:cNvCxnSpPr>
          <p:nvPr/>
        </p:nvCxnSpPr>
        <p:spPr>
          <a:xfrm rot="16200000" flipH="1">
            <a:off x="2486010" y="4457707"/>
            <a:ext cx="800106" cy="20002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786050" y="485776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</a:t>
            </a:r>
            <a:r>
              <a:rPr lang="en-GB" dirty="0" err="1" smtClean="0"/>
              <a:t>ppDisp</a:t>
            </a:r>
            <a:r>
              <a:rPr lang="en-GB" dirty="0" smtClean="0"/>
              <a:t>= </a:t>
            </a:r>
            <a:r>
              <a:rPr lang="en-GB" dirty="0" smtClean="0"/>
              <a:t>...;</a:t>
            </a:r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357158" y="2143116"/>
            <a:ext cx="2082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if(</a:t>
            </a:r>
            <a:r>
              <a:rPr lang="en-GB" dirty="0" err="1" smtClean="0"/>
              <a:t>ppDisp</a:t>
            </a:r>
            <a:r>
              <a:rPr lang="en-GB" dirty="0" smtClean="0"/>
              <a:t>==</a:t>
            </a:r>
            <a:r>
              <a:rPr lang="en-GB" dirty="0" smtClean="0"/>
              <a:t>NULL)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7643834" y="4071942"/>
            <a:ext cx="1500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</a:t>
            </a:r>
            <a:r>
              <a:rPr lang="en-GB" dirty="0" err="1" smtClean="0"/>
              <a:t>ppDisp</a:t>
            </a:r>
            <a:r>
              <a:rPr lang="en-GB" dirty="0" smtClean="0"/>
              <a:t>= </a:t>
            </a:r>
            <a:r>
              <a:rPr lang="en-GB" dirty="0" smtClean="0"/>
              <a:t>...;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2214546" y="2857496"/>
            <a:ext cx="1000132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FALSE</a:t>
            </a:r>
            <a:endParaRPr lang="en-GB" dirty="0"/>
          </a:p>
        </p:txBody>
      </p:sp>
      <p:sp>
        <p:nvSpPr>
          <p:cNvPr id="49" name="Rectangle 48"/>
          <p:cNvSpPr/>
          <p:nvPr/>
        </p:nvSpPr>
        <p:spPr>
          <a:xfrm>
            <a:off x="1214414" y="2857496"/>
            <a:ext cx="813043" cy="369332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</a:bodyPr>
          <a:lstStyle/>
          <a:p>
            <a:r>
              <a:rPr lang="en-GB" dirty="0" smtClean="0"/>
              <a:t>TRUE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93113" cy="757130"/>
          </a:xfrm>
        </p:spPr>
        <p:txBody>
          <a:bodyPr/>
          <a:lstStyle/>
          <a:p>
            <a:r>
              <a:rPr lang="en-GB" dirty="0" smtClean="0"/>
              <a:t>Delete “</a:t>
            </a:r>
            <a:r>
              <a:rPr lang="en-GB" sz="4000" dirty="0" err="1" smtClean="0"/>
              <a:t>ppv</a:t>
            </a:r>
            <a:r>
              <a:rPr lang="en-GB" sz="4000" dirty="0" smtClean="0"/>
              <a:t>==NULL” edges</a:t>
            </a:r>
            <a:endParaRPr lang="en-GB" sz="4000" dirty="0"/>
          </a:p>
        </p:txBody>
      </p:sp>
      <p:pic>
        <p:nvPicPr>
          <p:cNvPr id="1026" name="Picture 2" descr="C:\Program Files\Microsoft Office\MEDIA\OFFICE12\Bullets\BD14868_.gi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500174"/>
            <a:ext cx="200026" cy="200026"/>
          </a:xfrm>
          <a:prstGeom prst="rect">
            <a:avLst/>
          </a:prstGeom>
          <a:noFill/>
        </p:spPr>
      </p:pic>
      <p:pic>
        <p:nvPicPr>
          <p:cNvPr id="5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2285992"/>
            <a:ext cx="200026" cy="200026"/>
          </a:xfrm>
          <a:prstGeom prst="rect">
            <a:avLst/>
          </a:prstGeom>
          <a:noFill/>
        </p:spPr>
      </p:pic>
      <p:pic>
        <p:nvPicPr>
          <p:cNvPr id="6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3643314"/>
            <a:ext cx="200026" cy="200026"/>
          </a:xfrm>
          <a:prstGeom prst="rect">
            <a:avLst/>
          </a:prstGeom>
          <a:noFill/>
        </p:spPr>
      </p:pic>
      <p:pic>
        <p:nvPicPr>
          <p:cNvPr id="7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214554"/>
            <a:ext cx="200026" cy="200026"/>
          </a:xfrm>
          <a:prstGeom prst="rect">
            <a:avLst/>
          </a:prstGeom>
          <a:noFill/>
        </p:spPr>
      </p:pic>
      <p:pic>
        <p:nvPicPr>
          <p:cNvPr id="8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3643314"/>
            <a:ext cx="200026" cy="200026"/>
          </a:xfrm>
          <a:prstGeom prst="rect">
            <a:avLst/>
          </a:prstGeom>
          <a:noFill/>
        </p:spPr>
      </p:pic>
      <p:pic>
        <p:nvPicPr>
          <p:cNvPr id="9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3214686"/>
            <a:ext cx="200026" cy="200026"/>
          </a:xfrm>
          <a:prstGeom prst="rect">
            <a:avLst/>
          </a:prstGeom>
          <a:noFill/>
        </p:spPr>
      </p:pic>
      <p:pic>
        <p:nvPicPr>
          <p:cNvPr id="10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5857892"/>
            <a:ext cx="200026" cy="200026"/>
          </a:xfrm>
          <a:prstGeom prst="rect">
            <a:avLst/>
          </a:prstGeom>
          <a:noFill/>
        </p:spPr>
      </p:pic>
      <p:pic>
        <p:nvPicPr>
          <p:cNvPr id="11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4929198"/>
            <a:ext cx="200026" cy="200026"/>
          </a:xfrm>
          <a:prstGeom prst="rect">
            <a:avLst/>
          </a:prstGeom>
          <a:noFill/>
        </p:spPr>
      </p:pic>
      <p:pic>
        <p:nvPicPr>
          <p:cNvPr id="12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4214818"/>
            <a:ext cx="200026" cy="200026"/>
          </a:xfrm>
          <a:prstGeom prst="rect">
            <a:avLst/>
          </a:prstGeom>
          <a:noFill/>
        </p:spPr>
      </p:pic>
      <p:pic>
        <p:nvPicPr>
          <p:cNvPr id="13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4214818"/>
            <a:ext cx="200026" cy="200026"/>
          </a:xfrm>
          <a:prstGeom prst="rect">
            <a:avLst/>
          </a:prstGeom>
          <a:noFill/>
        </p:spPr>
      </p:pic>
      <p:pic>
        <p:nvPicPr>
          <p:cNvPr id="14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214818"/>
            <a:ext cx="200026" cy="200026"/>
          </a:xfrm>
          <a:prstGeom prst="rect">
            <a:avLst/>
          </a:prstGeom>
          <a:noFill/>
        </p:spPr>
      </p:pic>
      <p:pic>
        <p:nvPicPr>
          <p:cNvPr id="15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5072074"/>
            <a:ext cx="200026" cy="200026"/>
          </a:xfrm>
          <a:prstGeom prst="rect">
            <a:avLst/>
          </a:prstGeom>
          <a:noFill/>
        </p:spPr>
      </p:pic>
      <p:pic>
        <p:nvPicPr>
          <p:cNvPr id="16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5072074"/>
            <a:ext cx="200026" cy="200026"/>
          </a:xfrm>
          <a:prstGeom prst="rect">
            <a:avLst/>
          </a:prstGeom>
          <a:noFill/>
        </p:spPr>
      </p:pic>
      <p:pic>
        <p:nvPicPr>
          <p:cNvPr id="17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5072074"/>
            <a:ext cx="200026" cy="200026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3929058" y="150017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START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071934" y="607220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END</a:t>
            </a:r>
            <a:endParaRPr lang="en-GB" dirty="0"/>
          </a:p>
        </p:txBody>
      </p:sp>
      <p:cxnSp>
        <p:nvCxnSpPr>
          <p:cNvPr id="21" name="Straight Arrow Connector 20"/>
          <p:cNvCxnSpPr>
            <a:stCxn id="1026" idx="2"/>
            <a:endCxn id="5" idx="0"/>
          </p:cNvCxnSpPr>
          <p:nvPr/>
        </p:nvCxnSpPr>
        <p:spPr>
          <a:xfrm rot="5400000">
            <a:off x="2736043" y="1207278"/>
            <a:ext cx="585792" cy="157163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8" idx="0"/>
          </p:cNvCxnSpPr>
          <p:nvPr/>
        </p:nvCxnSpPr>
        <p:spPr>
          <a:xfrm rot="16200000" flipH="1">
            <a:off x="1914506" y="2814633"/>
            <a:ext cx="1157296" cy="5000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500166" y="2928934"/>
            <a:ext cx="571504" cy="285752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11" idx="0"/>
          </p:cNvCxnSpPr>
          <p:nvPr/>
        </p:nvCxnSpPr>
        <p:spPr>
          <a:xfrm rot="5400000">
            <a:off x="2200258" y="4386269"/>
            <a:ext cx="108585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2"/>
            <a:endCxn id="9" idx="0"/>
          </p:cNvCxnSpPr>
          <p:nvPr/>
        </p:nvCxnSpPr>
        <p:spPr>
          <a:xfrm rot="16200000" flipH="1">
            <a:off x="4914902" y="2386005"/>
            <a:ext cx="800106" cy="8572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26" idx="2"/>
            <a:endCxn id="7" idx="0"/>
          </p:cNvCxnSpPr>
          <p:nvPr/>
        </p:nvCxnSpPr>
        <p:spPr>
          <a:xfrm rot="16200000" flipH="1">
            <a:off x="4093365" y="1421592"/>
            <a:ext cx="514354" cy="107157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9" idx="2"/>
            <a:endCxn id="12" idx="0"/>
          </p:cNvCxnSpPr>
          <p:nvPr/>
        </p:nvCxnSpPr>
        <p:spPr>
          <a:xfrm rot="16200000" flipH="1">
            <a:off x="6272224" y="2886071"/>
            <a:ext cx="800106" cy="18573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13" idx="0"/>
          </p:cNvCxnSpPr>
          <p:nvPr/>
        </p:nvCxnSpPr>
        <p:spPr>
          <a:xfrm rot="16200000" flipH="1">
            <a:off x="5700720" y="3457575"/>
            <a:ext cx="800106" cy="7143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14" idx="0"/>
          </p:cNvCxnSpPr>
          <p:nvPr/>
        </p:nvCxnSpPr>
        <p:spPr>
          <a:xfrm rot="5400000">
            <a:off x="4991108" y="3467096"/>
            <a:ext cx="785817" cy="70962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12" idx="2"/>
            <a:endCxn id="16" idx="0"/>
          </p:cNvCxnSpPr>
          <p:nvPr/>
        </p:nvCxnSpPr>
        <p:spPr>
          <a:xfrm rot="5400000">
            <a:off x="7272356" y="4743459"/>
            <a:ext cx="65723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3" idx="2"/>
            <a:endCxn id="17" idx="0"/>
          </p:cNvCxnSpPr>
          <p:nvPr/>
        </p:nvCxnSpPr>
        <p:spPr>
          <a:xfrm rot="5400000">
            <a:off x="6129348" y="4743459"/>
            <a:ext cx="65723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4" idx="2"/>
            <a:endCxn id="15" idx="0"/>
          </p:cNvCxnSpPr>
          <p:nvPr/>
        </p:nvCxnSpPr>
        <p:spPr>
          <a:xfrm rot="5400000">
            <a:off x="4700588" y="4743459"/>
            <a:ext cx="65723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5" idx="2"/>
            <a:endCxn id="10" idx="0"/>
          </p:cNvCxnSpPr>
          <p:nvPr/>
        </p:nvCxnSpPr>
        <p:spPr>
          <a:xfrm rot="5400000">
            <a:off x="4164803" y="4993492"/>
            <a:ext cx="585792" cy="114300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11" idx="2"/>
            <a:endCxn id="10" idx="0"/>
          </p:cNvCxnSpPr>
          <p:nvPr/>
        </p:nvCxnSpPr>
        <p:spPr>
          <a:xfrm rot="16200000" flipH="1">
            <a:off x="2950357" y="4922054"/>
            <a:ext cx="728668" cy="114300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17" idx="2"/>
            <a:endCxn id="10" idx="0"/>
          </p:cNvCxnSpPr>
          <p:nvPr/>
        </p:nvCxnSpPr>
        <p:spPr>
          <a:xfrm rot="5400000">
            <a:off x="4879183" y="4279112"/>
            <a:ext cx="585792" cy="257176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16" idx="2"/>
            <a:endCxn id="10" idx="0"/>
          </p:cNvCxnSpPr>
          <p:nvPr/>
        </p:nvCxnSpPr>
        <p:spPr>
          <a:xfrm rot="5400000">
            <a:off x="5450687" y="3707608"/>
            <a:ext cx="585792" cy="371477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4857760"/>
            <a:ext cx="200026" cy="200026"/>
          </a:xfrm>
          <a:prstGeom prst="rect">
            <a:avLst/>
          </a:prstGeom>
          <a:noFill/>
        </p:spPr>
      </p:pic>
      <p:pic>
        <p:nvPicPr>
          <p:cNvPr id="36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857760"/>
            <a:ext cx="200026" cy="200026"/>
          </a:xfrm>
          <a:prstGeom prst="rect">
            <a:avLst/>
          </a:prstGeom>
          <a:noFill/>
        </p:spPr>
      </p:pic>
      <p:cxnSp>
        <p:nvCxnSpPr>
          <p:cNvPr id="37" name="Straight Arrow Connector 36"/>
          <p:cNvCxnSpPr>
            <a:stCxn id="6" idx="2"/>
            <a:endCxn id="35" idx="0"/>
          </p:cNvCxnSpPr>
          <p:nvPr/>
        </p:nvCxnSpPr>
        <p:spPr>
          <a:xfrm rot="16200000" flipH="1">
            <a:off x="1235845" y="4207674"/>
            <a:ext cx="1014420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2"/>
            <a:endCxn id="36" idx="0"/>
          </p:cNvCxnSpPr>
          <p:nvPr/>
        </p:nvCxnSpPr>
        <p:spPr>
          <a:xfrm rot="5400000">
            <a:off x="735779" y="3993360"/>
            <a:ext cx="1014420" cy="7143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6" idx="2"/>
            <a:endCxn id="10" idx="0"/>
          </p:cNvCxnSpPr>
          <p:nvPr/>
        </p:nvCxnSpPr>
        <p:spPr>
          <a:xfrm rot="16200000" flipH="1">
            <a:off x="1985944" y="3957641"/>
            <a:ext cx="800106" cy="300039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5" idx="2"/>
            <a:endCxn id="10" idx="0"/>
          </p:cNvCxnSpPr>
          <p:nvPr/>
        </p:nvCxnSpPr>
        <p:spPr>
          <a:xfrm rot="16200000" flipH="1">
            <a:off x="2486010" y="4457707"/>
            <a:ext cx="800106" cy="20002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786050" y="485776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</a:t>
            </a:r>
            <a:r>
              <a:rPr lang="en-GB" dirty="0" err="1" smtClean="0"/>
              <a:t>ppv</a:t>
            </a:r>
            <a:r>
              <a:rPr lang="en-GB" dirty="0" smtClean="0"/>
              <a:t>= ...;</a:t>
            </a:r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571472" y="2071678"/>
            <a:ext cx="1685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if(</a:t>
            </a:r>
            <a:r>
              <a:rPr lang="en-GB" dirty="0" err="1" smtClean="0"/>
              <a:t>ppv</a:t>
            </a:r>
            <a:r>
              <a:rPr lang="en-GB" dirty="0" smtClean="0"/>
              <a:t>==NULL)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7715272" y="407194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</a:t>
            </a:r>
            <a:r>
              <a:rPr lang="en-GB" dirty="0" err="1" smtClean="0"/>
              <a:t>ppv</a:t>
            </a:r>
            <a:r>
              <a:rPr lang="en-GB" dirty="0" smtClean="0"/>
              <a:t>= ...;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2214546" y="2857496"/>
            <a:ext cx="1000132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FALSE</a:t>
            </a:r>
            <a:endParaRPr lang="en-GB" dirty="0"/>
          </a:p>
        </p:txBody>
      </p:sp>
      <p:sp>
        <p:nvSpPr>
          <p:cNvPr id="48" name="Rectangle 47"/>
          <p:cNvSpPr/>
          <p:nvPr/>
        </p:nvSpPr>
        <p:spPr>
          <a:xfrm>
            <a:off x="1214414" y="2857496"/>
            <a:ext cx="813043" cy="369332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txBody>
          <a:bodyPr wrap="none">
            <a:spAutoFit/>
          </a:bodyPr>
          <a:lstStyle/>
          <a:p>
            <a:r>
              <a:rPr lang="en-GB" dirty="0" smtClean="0"/>
              <a:t>TRUE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457200" y="1631950"/>
            <a:ext cx="70866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latin typeface="Courier New" pitchFamily="49" charset="0"/>
              </a:rPr>
              <a:t>HRESULT</a:t>
            </a:r>
          </a:p>
          <a:p>
            <a:r>
              <a:rPr lang="en-US" sz="1400" b="1" dirty="0" err="1">
                <a:latin typeface="Courier New" pitchFamily="49" charset="0"/>
              </a:rPr>
              <a:t>CInput</a:t>
            </a:r>
            <a:r>
              <a:rPr lang="en-US" sz="1400" b="1" dirty="0">
                <a:latin typeface="Courier New" pitchFamily="49" charset="0"/>
              </a:rPr>
              <a:t>::</a:t>
            </a:r>
            <a:r>
              <a:rPr lang="en-US" sz="1400" b="1" dirty="0" err="1">
                <a:latin typeface="Courier New" pitchFamily="49" charset="0"/>
              </a:rPr>
              <a:t>createTextRange</a:t>
            </a:r>
            <a:r>
              <a:rPr lang="en-US" sz="1400" b="1" dirty="0">
                <a:latin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</a:rPr>
              <a:t>IHTMLTxtRange</a:t>
            </a:r>
            <a:r>
              <a:rPr lang="en-US" sz="1400" b="1" dirty="0">
                <a:latin typeface="Courier New" pitchFamily="49" charset="0"/>
              </a:rPr>
              <a:t> * * </a:t>
            </a:r>
            <a:r>
              <a:rPr lang="en-US" sz="1400" b="1" dirty="0" err="1">
                <a:latin typeface="Courier New" pitchFamily="49" charset="0"/>
              </a:rPr>
              <a:t>ppDisp</a:t>
            </a:r>
            <a:r>
              <a:rPr lang="en-US" sz="1400" b="1" dirty="0">
                <a:latin typeface="Courier New" pitchFamily="49" charset="0"/>
              </a:rPr>
              <a:t>)</a:t>
            </a:r>
          </a:p>
          <a:p>
            <a:r>
              <a:rPr lang="en-US" sz="1400" b="1" dirty="0">
                <a:latin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</a:rPr>
              <a:t>    HRESULT         hr = S_OK;</a:t>
            </a:r>
          </a:p>
          <a:p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CAutoRange</a:t>
            </a:r>
            <a:r>
              <a:rPr lang="en-US" sz="1400" b="1" dirty="0">
                <a:latin typeface="Courier New" pitchFamily="49" charset="0"/>
              </a:rPr>
              <a:t> *    </a:t>
            </a:r>
            <a:r>
              <a:rPr lang="en-US" sz="1400" b="1" dirty="0" err="1">
                <a:latin typeface="Courier New" pitchFamily="49" charset="0"/>
              </a:rPr>
              <a:t>pAutoRange</a:t>
            </a:r>
            <a:r>
              <a:rPr lang="en-US" sz="1400" b="1" dirty="0">
                <a:latin typeface="Courier New" pitchFamily="49" charset="0"/>
              </a:rPr>
              <a:t> = NULL;</a:t>
            </a:r>
          </a:p>
          <a:p>
            <a:r>
              <a:rPr lang="en-US" sz="1400" b="1" dirty="0">
                <a:latin typeface="Courier New" pitchFamily="49" charset="0"/>
              </a:rPr>
              <a:t>...</a:t>
            </a:r>
          </a:p>
          <a:p>
            <a:r>
              <a:rPr lang="en-US" sz="1400" b="1" dirty="0">
                <a:latin typeface="Courier New" pitchFamily="49" charset="0"/>
              </a:rPr>
              <a:t>    if (!</a:t>
            </a:r>
            <a:r>
              <a:rPr lang="en-US" sz="1400" b="1" dirty="0" err="1">
                <a:latin typeface="Courier New" pitchFamily="49" charset="0"/>
              </a:rPr>
              <a:t>ppDisp</a:t>
            </a:r>
            <a:r>
              <a:rPr lang="en-US" sz="1400" b="1" dirty="0">
                <a:latin typeface="Courier New" pitchFamily="49" charset="0"/>
              </a:rPr>
              <a:t>)</a:t>
            </a:r>
          </a:p>
          <a:p>
            <a:r>
              <a:rPr lang="en-US" sz="1400" b="1" dirty="0">
                <a:latin typeface="Courier New" pitchFamily="49" charset="0"/>
              </a:rPr>
              <a:t>    {</a:t>
            </a:r>
          </a:p>
          <a:p>
            <a:r>
              <a:rPr lang="en-US" sz="1400" b="1" dirty="0">
                <a:latin typeface="Courier New" pitchFamily="49" charset="0"/>
              </a:rPr>
              <a:t>        hr = E_INVALIDARG;</a:t>
            </a:r>
          </a:p>
          <a:p>
            <a:r>
              <a:rPr lang="en-US" sz="1400" b="1" dirty="0">
                <a:latin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</a:rPr>
              <a:t>goto</a:t>
            </a:r>
            <a:r>
              <a:rPr lang="en-US" sz="1400" b="1" dirty="0">
                <a:latin typeface="Courier New" pitchFamily="49" charset="0"/>
              </a:rPr>
              <a:t> Cleanup;</a:t>
            </a:r>
          </a:p>
          <a:p>
            <a:r>
              <a:rPr lang="en-US" sz="1400" b="1" dirty="0">
                <a:latin typeface="Courier New" pitchFamily="49" charset="0"/>
              </a:rPr>
              <a:t>    }</a:t>
            </a:r>
          </a:p>
          <a:p>
            <a:r>
              <a:rPr lang="en-US" sz="1400" b="1" dirty="0">
                <a:latin typeface="Courier New" pitchFamily="49" charset="0"/>
              </a:rPr>
              <a:t>    </a:t>
            </a:r>
          </a:p>
          <a:p>
            <a:r>
              <a:rPr lang="en-US" sz="1400" b="1" dirty="0">
                <a:latin typeface="Courier New" pitchFamily="49" charset="0"/>
              </a:rPr>
              <a:t>    if (!</a:t>
            </a:r>
            <a:r>
              <a:rPr lang="en-US" sz="1400" b="1" dirty="0" err="1">
                <a:latin typeface="Courier New" pitchFamily="49" charset="0"/>
              </a:rPr>
              <a:t>HasSlavePtr</a:t>
            </a:r>
            <a:r>
              <a:rPr lang="en-US" sz="1400" b="1" dirty="0">
                <a:latin typeface="Courier New" pitchFamily="49" charset="0"/>
              </a:rPr>
              <a:t>())</a:t>
            </a:r>
          </a:p>
          <a:p>
            <a:r>
              <a:rPr lang="en-US" sz="1400" b="1" dirty="0">
                <a:latin typeface="Courier New" pitchFamily="49" charset="0"/>
              </a:rPr>
              <a:t>    {</a:t>
            </a:r>
          </a:p>
          <a:p>
            <a:r>
              <a:rPr lang="en-US" sz="1400" b="1" dirty="0">
                <a:latin typeface="Courier New" pitchFamily="49" charset="0"/>
              </a:rPr>
              <a:t>        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</a:rPr>
              <a:t>goto</a:t>
            </a:r>
            <a:r>
              <a:rPr lang="en-US" sz="1400" b="1" dirty="0">
                <a:latin typeface="Courier New" pitchFamily="49" charset="0"/>
              </a:rPr>
              <a:t> Cleanup;</a:t>
            </a:r>
          </a:p>
          <a:p>
            <a:r>
              <a:rPr lang="en-US" sz="1400" b="1" dirty="0">
                <a:latin typeface="Courier New" pitchFamily="49" charset="0"/>
              </a:rPr>
              <a:t>    }</a:t>
            </a:r>
          </a:p>
          <a:p>
            <a:r>
              <a:rPr lang="en-US" sz="1400" b="1" dirty="0" smtClean="0">
                <a:latin typeface="Courier New" pitchFamily="49" charset="0"/>
              </a:rPr>
              <a:t>...</a:t>
            </a:r>
          </a:p>
          <a:p>
            <a:r>
              <a:rPr lang="en-US" sz="1400" b="1" dirty="0" smtClean="0">
                <a:latin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</a:rPr>
              <a:t>*</a:t>
            </a:r>
            <a:r>
              <a:rPr lang="en-US" sz="1400" b="1" dirty="0" err="1">
                <a:latin typeface="Courier New" pitchFamily="49" charset="0"/>
              </a:rPr>
              <a:t>ppDisp</a:t>
            </a:r>
            <a:r>
              <a:rPr lang="en-US" sz="1400" b="1" dirty="0">
                <a:latin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</a:rPr>
              <a:t>pAutoRange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pAutoRange</a:t>
            </a:r>
            <a:r>
              <a:rPr lang="en-US" sz="1400" b="1" dirty="0">
                <a:latin typeface="Courier New" pitchFamily="49" charset="0"/>
              </a:rPr>
              <a:t>-&gt;</a:t>
            </a:r>
            <a:r>
              <a:rPr lang="en-US" sz="1400" b="1" dirty="0" err="1">
                <a:latin typeface="Courier New" pitchFamily="49" charset="0"/>
              </a:rPr>
              <a:t>AddRef</a:t>
            </a:r>
            <a:r>
              <a:rPr lang="en-US" sz="1400" b="1" dirty="0">
                <a:latin typeface="Courier New" pitchFamily="49" charset="0"/>
              </a:rPr>
              <a:t>();</a:t>
            </a:r>
          </a:p>
          <a:p>
            <a:r>
              <a:rPr lang="en-US" sz="1400" b="1" dirty="0" smtClean="0">
                <a:latin typeface="Courier New" pitchFamily="49" charset="0"/>
              </a:rPr>
              <a:t>Cleanup:</a:t>
            </a:r>
          </a:p>
          <a:p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</a:rPr>
              <a:t>   ...</a:t>
            </a:r>
            <a:endParaRPr lang="en-US" sz="1400" b="1" dirty="0">
              <a:latin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</a:rPr>
              <a:t>   return hr;</a:t>
            </a:r>
            <a:endParaRPr lang="en-US" sz="1400" b="1" dirty="0">
              <a:latin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</a:rPr>
              <a:t>}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066800" y="152400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4343" name="TextBox 9"/>
          <p:cNvSpPr txBox="1">
            <a:spLocks noChangeArrowheads="1"/>
          </p:cNvSpPr>
          <p:nvPr/>
        </p:nvSpPr>
        <p:spPr bwMode="auto">
          <a:xfrm>
            <a:off x="9144000" y="357187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93113" cy="757238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MS06-013 -</a:t>
            </a:r>
            <a:r>
              <a:rPr lang="en-GB" dirty="0" err="1" smtClean="0"/>
              <a:t>CreateTextRange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457200" y="1285860"/>
            <a:ext cx="70866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</a:rPr>
              <a:t>HRESULT</a:t>
            </a:r>
          </a:p>
          <a:p>
            <a:r>
              <a:rPr lang="en-US" sz="1400" b="1" dirty="0" err="1">
                <a:latin typeface="Courier New" pitchFamily="49" charset="0"/>
              </a:rPr>
              <a:t>CInput</a:t>
            </a:r>
            <a:r>
              <a:rPr lang="en-US" sz="1400" b="1" dirty="0">
                <a:latin typeface="Courier New" pitchFamily="49" charset="0"/>
              </a:rPr>
              <a:t>::</a:t>
            </a:r>
            <a:r>
              <a:rPr lang="en-US" sz="1400" b="1" dirty="0" err="1">
                <a:latin typeface="Courier New" pitchFamily="49" charset="0"/>
              </a:rPr>
              <a:t>createTextRange</a:t>
            </a:r>
            <a:r>
              <a:rPr lang="en-US" sz="1400" b="1" dirty="0">
                <a:latin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</a:rPr>
              <a:t>IHTMLTxtRange</a:t>
            </a:r>
            <a:r>
              <a:rPr lang="en-US" sz="1400" b="1" dirty="0">
                <a:latin typeface="Courier New" pitchFamily="49" charset="0"/>
              </a:rPr>
              <a:t> * * </a:t>
            </a:r>
            <a:r>
              <a:rPr lang="en-US" sz="1400" b="1" dirty="0" err="1">
                <a:latin typeface="Courier New" pitchFamily="49" charset="0"/>
              </a:rPr>
              <a:t>ppDisp</a:t>
            </a:r>
            <a:r>
              <a:rPr lang="en-US" sz="1400" b="1" dirty="0">
                <a:latin typeface="Courier New" pitchFamily="49" charset="0"/>
              </a:rPr>
              <a:t>)</a:t>
            </a:r>
          </a:p>
          <a:p>
            <a:r>
              <a:rPr lang="en-US" sz="1400" b="1" dirty="0">
                <a:latin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</a:rPr>
              <a:t>    HRESULT         hr = S_OK;</a:t>
            </a:r>
          </a:p>
          <a:p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CAutoRange</a:t>
            </a:r>
            <a:r>
              <a:rPr lang="en-US" sz="1400" b="1" dirty="0">
                <a:latin typeface="Courier New" pitchFamily="49" charset="0"/>
              </a:rPr>
              <a:t> *    </a:t>
            </a:r>
            <a:r>
              <a:rPr lang="en-US" sz="1400" b="1" dirty="0" err="1">
                <a:latin typeface="Courier New" pitchFamily="49" charset="0"/>
              </a:rPr>
              <a:t>pAutoRange</a:t>
            </a:r>
            <a:r>
              <a:rPr lang="en-US" sz="1400" b="1" dirty="0">
                <a:latin typeface="Courier New" pitchFamily="49" charset="0"/>
              </a:rPr>
              <a:t> = NULL;</a:t>
            </a:r>
          </a:p>
          <a:p>
            <a:endParaRPr lang="en-US" sz="1400" b="1" dirty="0" smtClean="0">
              <a:latin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</a:rPr>
              <a:t>...</a:t>
            </a:r>
            <a:endParaRPr lang="en-US" sz="1400" b="1" dirty="0">
              <a:latin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</a:rPr>
              <a:t>    if (!</a:t>
            </a:r>
            <a:r>
              <a:rPr lang="en-US" sz="1400" b="1" dirty="0" err="1">
                <a:latin typeface="Courier New" pitchFamily="49" charset="0"/>
              </a:rPr>
              <a:t>ppDisp</a:t>
            </a:r>
            <a:r>
              <a:rPr lang="en-US" sz="1400" b="1" dirty="0">
                <a:latin typeface="Courier New" pitchFamily="49" charset="0"/>
              </a:rPr>
              <a:t>)</a:t>
            </a:r>
          </a:p>
          <a:p>
            <a:r>
              <a:rPr lang="en-US" sz="1400" b="1" dirty="0">
                <a:latin typeface="Courier New" pitchFamily="49" charset="0"/>
              </a:rPr>
              <a:t>    {</a:t>
            </a:r>
          </a:p>
          <a:p>
            <a:r>
              <a:rPr lang="en-US" sz="1400" b="1" dirty="0">
                <a:latin typeface="Courier New" pitchFamily="49" charset="0"/>
              </a:rPr>
              <a:t>        hr = E_INVALIDARG;</a:t>
            </a:r>
          </a:p>
          <a:p>
            <a:r>
              <a:rPr lang="en-US" sz="1400" b="1" dirty="0">
                <a:latin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</a:rPr>
              <a:t>goto</a:t>
            </a:r>
            <a:r>
              <a:rPr lang="en-US" sz="1400" b="1" dirty="0">
                <a:latin typeface="Courier New" pitchFamily="49" charset="0"/>
              </a:rPr>
              <a:t> Cleanup;</a:t>
            </a:r>
          </a:p>
          <a:p>
            <a:r>
              <a:rPr lang="en-US" sz="1400" b="1" dirty="0">
                <a:latin typeface="Courier New" pitchFamily="49" charset="0"/>
              </a:rPr>
              <a:t>    }</a:t>
            </a:r>
          </a:p>
          <a:p>
            <a:endParaRPr lang="en-US" sz="1400" b="1" dirty="0" smtClean="0">
              <a:latin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</a:rPr>
              <a:t>    if </a:t>
            </a:r>
            <a:r>
              <a:rPr lang="en-US" sz="1400" b="1" dirty="0">
                <a:latin typeface="Courier New" pitchFamily="49" charset="0"/>
              </a:rPr>
              <a:t>(!</a:t>
            </a:r>
            <a:r>
              <a:rPr lang="en-US" sz="1400" b="1" dirty="0" err="1">
                <a:latin typeface="Courier New" pitchFamily="49" charset="0"/>
              </a:rPr>
              <a:t>HasSlavePtr</a:t>
            </a:r>
            <a:r>
              <a:rPr lang="en-US" sz="1400" b="1" dirty="0">
                <a:latin typeface="Courier New" pitchFamily="49" charset="0"/>
              </a:rPr>
              <a:t>())</a:t>
            </a:r>
          </a:p>
          <a:p>
            <a:r>
              <a:rPr lang="en-US" sz="1400" b="1" dirty="0">
                <a:latin typeface="Courier New" pitchFamily="49" charset="0"/>
              </a:rPr>
              <a:t>    {</a:t>
            </a:r>
          </a:p>
          <a:p>
            <a:r>
              <a:rPr lang="en-US" sz="1400" b="1" dirty="0">
                <a:latin typeface="Courier New" pitchFamily="49" charset="0"/>
              </a:rPr>
              <a:t>       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</a:rPr>
              <a:t>goto</a:t>
            </a:r>
            <a:r>
              <a:rPr lang="en-US" sz="1400" b="1" dirty="0">
                <a:latin typeface="Courier New" pitchFamily="49" charset="0"/>
              </a:rPr>
              <a:t> Cleanup;</a:t>
            </a:r>
          </a:p>
          <a:p>
            <a:r>
              <a:rPr lang="en-US" sz="1400" b="1" dirty="0">
                <a:latin typeface="Courier New" pitchFamily="49" charset="0"/>
              </a:rPr>
              <a:t>    }</a:t>
            </a:r>
          </a:p>
          <a:p>
            <a:r>
              <a:rPr lang="en-US" sz="1400" b="1" dirty="0" smtClean="0">
                <a:latin typeface="Courier New" pitchFamily="49" charset="0"/>
              </a:rPr>
              <a:t>...</a:t>
            </a:r>
          </a:p>
          <a:p>
            <a:r>
              <a:rPr lang="en-US" sz="1400" b="1" dirty="0" smtClean="0">
                <a:latin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</a:rPr>
              <a:t>*</a:t>
            </a:r>
            <a:r>
              <a:rPr lang="en-US" sz="1400" b="1" dirty="0" err="1">
                <a:latin typeface="Courier New" pitchFamily="49" charset="0"/>
              </a:rPr>
              <a:t>ppDisp</a:t>
            </a:r>
            <a:r>
              <a:rPr lang="en-US" sz="1400" b="1" dirty="0">
                <a:latin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</a:rPr>
              <a:t>pAutoRange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pAutoRange</a:t>
            </a:r>
            <a:r>
              <a:rPr lang="en-US" sz="1400" b="1" dirty="0">
                <a:latin typeface="Courier New" pitchFamily="49" charset="0"/>
              </a:rPr>
              <a:t>-&gt;</a:t>
            </a:r>
            <a:r>
              <a:rPr lang="en-US" sz="1400" b="1" dirty="0" err="1">
                <a:latin typeface="Courier New" pitchFamily="49" charset="0"/>
              </a:rPr>
              <a:t>AddRef</a:t>
            </a:r>
            <a:r>
              <a:rPr lang="en-US" sz="1400" b="1" dirty="0">
                <a:latin typeface="Courier New" pitchFamily="49" charset="0"/>
              </a:rPr>
              <a:t>();</a:t>
            </a:r>
          </a:p>
          <a:p>
            <a:r>
              <a:rPr lang="en-US" sz="1400" b="1" dirty="0" smtClean="0">
                <a:latin typeface="Courier New" pitchFamily="49" charset="0"/>
              </a:rPr>
              <a:t>Cleanup:</a:t>
            </a:r>
          </a:p>
          <a:p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</a:rPr>
              <a:t>   ...</a:t>
            </a:r>
            <a:endParaRPr lang="en-US" sz="1400" b="1" dirty="0">
              <a:latin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</a:rPr>
              <a:t>   return hr;</a:t>
            </a:r>
            <a:endParaRPr lang="en-US" sz="1400" b="1" dirty="0">
              <a:latin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</a:rPr>
              <a:t>}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066800" y="152400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4343" name="TextBox 9"/>
          <p:cNvSpPr txBox="1">
            <a:spLocks noChangeArrowheads="1"/>
          </p:cNvSpPr>
          <p:nvPr/>
        </p:nvSpPr>
        <p:spPr bwMode="auto">
          <a:xfrm>
            <a:off x="9144000" y="357187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93113" cy="757238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MS06-013 -</a:t>
            </a:r>
            <a:r>
              <a:rPr lang="en-GB" dirty="0" err="1" smtClean="0"/>
              <a:t>CreateTextRange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 bwMode="auto">
          <a:xfrm>
            <a:off x="857224" y="1857364"/>
            <a:ext cx="3786214" cy="642942"/>
          </a:xfrm>
          <a:prstGeom prst="rect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57224" y="2786058"/>
            <a:ext cx="3786214" cy="214314"/>
          </a:xfrm>
          <a:prstGeom prst="rect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57224" y="3214686"/>
            <a:ext cx="3786214" cy="428628"/>
          </a:xfrm>
          <a:prstGeom prst="rect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57224" y="4500570"/>
            <a:ext cx="3786214" cy="428628"/>
          </a:xfrm>
          <a:prstGeom prst="rect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57224" y="4071942"/>
            <a:ext cx="3786214" cy="214314"/>
          </a:xfrm>
          <a:prstGeom prst="rect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57224" y="5357826"/>
            <a:ext cx="3786214" cy="428628"/>
          </a:xfrm>
          <a:prstGeom prst="rect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57224" y="6000768"/>
            <a:ext cx="3786214" cy="428628"/>
          </a:xfrm>
          <a:prstGeom prst="rect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00694" y="1857364"/>
            <a:ext cx="25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smtClean="0"/>
              <a:t>Initialization</a:t>
            </a:r>
            <a:endParaRPr lang="en-GB" sz="32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5429256" y="3357562"/>
            <a:ext cx="3714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smtClean="0"/>
              <a:t>Validation checks</a:t>
            </a:r>
            <a:endParaRPr lang="en-GB" sz="32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5429256" y="5357826"/>
            <a:ext cx="3714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smtClean="0"/>
              <a:t>Main body of  fn</a:t>
            </a:r>
            <a:endParaRPr lang="en-GB" sz="32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5429256" y="6072206"/>
            <a:ext cx="3714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 smtClean="0"/>
              <a:t>Cleanup and return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Phoenix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20813"/>
            <a:ext cx="8388350" cy="4651375"/>
          </a:xfrm>
        </p:spPr>
        <p:txBody>
          <a:bodyPr>
            <a:normAutofit/>
          </a:bodyPr>
          <a:lstStyle/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Cool </a:t>
            </a:r>
            <a:r>
              <a:rPr lang="en-GB" dirty="0" smtClean="0"/>
              <a:t>name and icon </a:t>
            </a:r>
            <a:r>
              <a:rPr lang="en-GB" dirty="0" smtClean="0"/>
              <a:t> :)</a:t>
            </a:r>
            <a:endParaRPr lang="en-GB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Some documentation/support</a:t>
            </a:r>
          </a:p>
          <a:p>
            <a:pPr>
              <a:defRPr/>
            </a:pPr>
            <a:r>
              <a:rPr lang="en-US" u="sng" dirty="0" smtClean="0">
                <a:hlinkClick r:id="rId2"/>
              </a:rPr>
              <a:t>http://connect.microsoft.com/phoenix</a:t>
            </a:r>
            <a:endParaRPr lang="en-GB" dirty="0"/>
          </a:p>
        </p:txBody>
      </p:sp>
      <p:pic>
        <p:nvPicPr>
          <p:cNvPr id="4100" name="Picture 3" descr="Phoenix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571625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781080" y="0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4343" name="TextBox 9"/>
          <p:cNvSpPr txBox="1">
            <a:spLocks noChangeArrowheads="1"/>
          </p:cNvSpPr>
          <p:nvPr/>
        </p:nvSpPr>
        <p:spPr bwMode="auto">
          <a:xfrm>
            <a:off x="8858280" y="341947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51283" y="0"/>
            <a:ext cx="5392717" cy="757238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CreateTextRange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928826" y="133328"/>
            <a:ext cx="1000132" cy="369332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START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785918" y="6488668"/>
            <a:ext cx="928694" cy="369332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END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357290" y="1000108"/>
            <a:ext cx="4857752" cy="646331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HRESULT         hr = S_OK;</a:t>
            </a:r>
          </a:p>
          <a:p>
            <a:r>
              <a:rPr lang="en-US" b="1" dirty="0" err="1" smtClean="0">
                <a:latin typeface="Courier New" pitchFamily="49" charset="0"/>
              </a:rPr>
              <a:t>CAutoRange</a:t>
            </a:r>
            <a:r>
              <a:rPr lang="en-US" b="1" dirty="0" smtClean="0">
                <a:latin typeface="Courier New" pitchFamily="49" charset="0"/>
              </a:rPr>
              <a:t> *    </a:t>
            </a:r>
            <a:r>
              <a:rPr lang="en-US" b="1" dirty="0" err="1" smtClean="0">
                <a:latin typeface="Courier New" pitchFamily="49" charset="0"/>
              </a:rPr>
              <a:t>pAutoRange</a:t>
            </a:r>
            <a:r>
              <a:rPr lang="en-US" b="1" dirty="0" smtClean="0">
                <a:latin typeface="Courier New" pitchFamily="49" charset="0"/>
              </a:rPr>
              <a:t> = NULL;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2786050" y="2143116"/>
            <a:ext cx="2000264" cy="369332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if(!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ppDisp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3000372"/>
            <a:ext cx="3000396" cy="646331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 hr = E_INVALIDARG;</a:t>
            </a:r>
          </a:p>
          <a:p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</a:rPr>
              <a:t>goto</a:t>
            </a:r>
            <a:r>
              <a:rPr lang="en-US" b="1" dirty="0" smtClean="0">
                <a:latin typeface="Courier New" pitchFamily="49" charset="0"/>
              </a:rPr>
              <a:t> Cleanup;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00034" y="4143380"/>
            <a:ext cx="2500330" cy="369332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</a:rPr>
              <a:t>goto</a:t>
            </a:r>
            <a:r>
              <a:rPr lang="en-US" b="1" dirty="0" smtClean="0">
                <a:latin typeface="Courier New" pitchFamily="49" charset="0"/>
              </a:rPr>
              <a:t> Cleanup;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4357686" y="4071942"/>
            <a:ext cx="3214710" cy="646331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*</a:t>
            </a:r>
            <a:r>
              <a:rPr lang="en-US" b="1" dirty="0" err="1" smtClean="0">
                <a:latin typeface="Courier New" pitchFamily="49" charset="0"/>
              </a:rPr>
              <a:t>ppDisp</a:t>
            </a:r>
            <a:r>
              <a:rPr lang="en-US" b="1" dirty="0" smtClean="0">
                <a:latin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</a:rPr>
              <a:t>pAutoRange</a:t>
            </a:r>
            <a:r>
              <a:rPr lang="en-US" b="1" dirty="0" smtClean="0">
                <a:latin typeface="Courier New" pitchFamily="49" charset="0"/>
              </a:rPr>
              <a:t>;</a:t>
            </a:r>
          </a:p>
          <a:p>
            <a:r>
              <a:rPr lang="en-US" b="1" dirty="0" err="1" smtClean="0">
                <a:latin typeface="Courier New" pitchFamily="49" charset="0"/>
              </a:rPr>
              <a:t>pAutoRange</a:t>
            </a:r>
            <a:r>
              <a:rPr lang="en-US" b="1" dirty="0" smtClean="0">
                <a:latin typeface="Courier New" pitchFamily="49" charset="0"/>
              </a:rPr>
              <a:t>-&gt;</a:t>
            </a:r>
            <a:r>
              <a:rPr lang="en-US" b="1" dirty="0" err="1" smtClean="0">
                <a:latin typeface="Courier New" pitchFamily="49" charset="0"/>
              </a:rPr>
              <a:t>AddRef</a:t>
            </a:r>
            <a:r>
              <a:rPr lang="en-US" b="1" dirty="0" smtClean="0">
                <a:latin typeface="Courier New" pitchFamily="49" charset="0"/>
              </a:rPr>
              <a:t>();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214950"/>
            <a:ext cx="4572000" cy="923330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txBody>
          <a:bodyPr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Cleanup:</a:t>
            </a:r>
          </a:p>
          <a:p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...</a:t>
            </a:r>
          </a:p>
          <a:p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return hr;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43306" y="3214686"/>
            <a:ext cx="2928958" cy="369332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if(!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hasSlavePtr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())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9" name="Straight Arrow Connector 28"/>
          <p:cNvCxnSpPr>
            <a:stCxn id="16" idx="2"/>
            <a:endCxn id="19" idx="0"/>
          </p:cNvCxnSpPr>
          <p:nvPr/>
        </p:nvCxnSpPr>
        <p:spPr>
          <a:xfrm rot="16200000" flipH="1">
            <a:off x="2858805" y="72747"/>
            <a:ext cx="497448" cy="13572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3" idx="2"/>
            <a:endCxn id="24" idx="0"/>
          </p:cNvCxnSpPr>
          <p:nvPr/>
        </p:nvCxnSpPr>
        <p:spPr>
          <a:xfrm rot="5400000">
            <a:off x="3877183" y="3127091"/>
            <a:ext cx="496677" cy="367904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5" idx="2"/>
            <a:endCxn id="23" idx="0"/>
          </p:cNvCxnSpPr>
          <p:nvPr/>
        </p:nvCxnSpPr>
        <p:spPr>
          <a:xfrm rot="16200000" flipH="1">
            <a:off x="5292451" y="3399352"/>
            <a:ext cx="487924" cy="8572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5" idx="2"/>
            <a:endCxn id="22" idx="0"/>
          </p:cNvCxnSpPr>
          <p:nvPr/>
        </p:nvCxnSpPr>
        <p:spPr>
          <a:xfrm rot="5400000">
            <a:off x="3149311" y="2184906"/>
            <a:ext cx="559362" cy="33575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0" idx="2"/>
            <a:endCxn id="25" idx="0"/>
          </p:cNvCxnSpPr>
          <p:nvPr/>
        </p:nvCxnSpPr>
        <p:spPr>
          <a:xfrm rot="16200000" flipH="1">
            <a:off x="4095864" y="2202765"/>
            <a:ext cx="702238" cy="132160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0" idx="2"/>
            <a:endCxn id="21" idx="0"/>
          </p:cNvCxnSpPr>
          <p:nvPr/>
        </p:nvCxnSpPr>
        <p:spPr>
          <a:xfrm rot="5400000">
            <a:off x="2399228" y="1613418"/>
            <a:ext cx="487924" cy="228598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-464379" y="4464851"/>
            <a:ext cx="150019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1500960" y="4856966"/>
            <a:ext cx="71438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19" idx="2"/>
            <a:endCxn id="20" idx="0"/>
          </p:cNvCxnSpPr>
          <p:nvPr/>
        </p:nvCxnSpPr>
        <p:spPr>
          <a:xfrm rot="16200000" flipH="1">
            <a:off x="3537836" y="1894769"/>
            <a:ext cx="496677" cy="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24" idx="2"/>
            <a:endCxn id="17" idx="0"/>
          </p:cNvCxnSpPr>
          <p:nvPr/>
        </p:nvCxnSpPr>
        <p:spPr>
          <a:xfrm rot="5400000">
            <a:off x="2092939" y="6295607"/>
            <a:ext cx="350388" cy="3573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781080" y="0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4343" name="TextBox 9"/>
          <p:cNvSpPr txBox="1">
            <a:spLocks noChangeArrowheads="1"/>
          </p:cNvSpPr>
          <p:nvPr/>
        </p:nvSpPr>
        <p:spPr bwMode="auto">
          <a:xfrm>
            <a:off x="8858280" y="341947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51283" y="0"/>
            <a:ext cx="5392717" cy="757238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CreateTextRange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928826" y="133328"/>
            <a:ext cx="1000132" cy="369332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START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785918" y="6488668"/>
            <a:ext cx="928694" cy="369332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END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357290" y="1000108"/>
            <a:ext cx="4857752" cy="646331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HRESULT         hr = S_OK;</a:t>
            </a:r>
          </a:p>
          <a:p>
            <a:r>
              <a:rPr lang="en-US" b="1" dirty="0" err="1" smtClean="0">
                <a:latin typeface="Courier New" pitchFamily="49" charset="0"/>
              </a:rPr>
              <a:t>CAutoRange</a:t>
            </a:r>
            <a:r>
              <a:rPr lang="en-US" b="1" dirty="0" smtClean="0">
                <a:latin typeface="Courier New" pitchFamily="49" charset="0"/>
              </a:rPr>
              <a:t> *    </a:t>
            </a:r>
            <a:r>
              <a:rPr lang="en-US" b="1" dirty="0" err="1" smtClean="0">
                <a:latin typeface="Courier New" pitchFamily="49" charset="0"/>
              </a:rPr>
              <a:t>pAutoRange</a:t>
            </a:r>
            <a:r>
              <a:rPr lang="en-US" b="1" dirty="0" smtClean="0">
                <a:latin typeface="Courier New" pitchFamily="49" charset="0"/>
              </a:rPr>
              <a:t> = NULL;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2786050" y="2143116"/>
            <a:ext cx="2000264" cy="369332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if(!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ppDisp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3000372"/>
            <a:ext cx="3000396" cy="646331"/>
          </a:xfrm>
          <a:prstGeom prst="rect">
            <a:avLst/>
          </a:prstGeom>
          <a:noFill/>
          <a:ln w="38100" cmpd="sng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 hr = E_INVALIDARG;</a:t>
            </a:r>
          </a:p>
          <a:p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</a:rPr>
              <a:t>goto</a:t>
            </a:r>
            <a:r>
              <a:rPr lang="en-US" b="1" dirty="0" smtClean="0">
                <a:latin typeface="Courier New" pitchFamily="49" charset="0"/>
              </a:rPr>
              <a:t> Cleanup;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00034" y="4143380"/>
            <a:ext cx="2500330" cy="369332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</a:rPr>
              <a:t>goto</a:t>
            </a:r>
            <a:r>
              <a:rPr lang="en-US" b="1" dirty="0" smtClean="0">
                <a:latin typeface="Courier New" pitchFamily="49" charset="0"/>
              </a:rPr>
              <a:t> Cleanup;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4357686" y="4071942"/>
            <a:ext cx="3214710" cy="646331"/>
          </a:xfrm>
          <a:prstGeom prst="rect">
            <a:avLst/>
          </a:prstGeom>
          <a:noFill/>
          <a:ln w="38100" cmpd="sng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*</a:t>
            </a:r>
            <a:r>
              <a:rPr lang="en-US" b="1" dirty="0" err="1" smtClean="0">
                <a:latin typeface="Courier New" pitchFamily="49" charset="0"/>
              </a:rPr>
              <a:t>ppDisp</a:t>
            </a:r>
            <a:r>
              <a:rPr lang="en-US" b="1" dirty="0" smtClean="0">
                <a:latin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</a:rPr>
              <a:t>pAutoRange</a:t>
            </a:r>
            <a:r>
              <a:rPr lang="en-US" b="1" dirty="0" smtClean="0">
                <a:latin typeface="Courier New" pitchFamily="49" charset="0"/>
              </a:rPr>
              <a:t>;</a:t>
            </a:r>
          </a:p>
          <a:p>
            <a:r>
              <a:rPr lang="en-US" b="1" dirty="0" err="1" smtClean="0">
                <a:latin typeface="Courier New" pitchFamily="49" charset="0"/>
              </a:rPr>
              <a:t>pAutoRange</a:t>
            </a:r>
            <a:r>
              <a:rPr lang="en-US" b="1" dirty="0" smtClean="0">
                <a:latin typeface="Courier New" pitchFamily="49" charset="0"/>
              </a:rPr>
              <a:t>-&gt;</a:t>
            </a:r>
            <a:r>
              <a:rPr lang="en-US" b="1" dirty="0" err="1" smtClean="0">
                <a:latin typeface="Courier New" pitchFamily="49" charset="0"/>
              </a:rPr>
              <a:t>AddRef</a:t>
            </a:r>
            <a:r>
              <a:rPr lang="en-US" b="1" dirty="0" smtClean="0">
                <a:latin typeface="Courier New" pitchFamily="49" charset="0"/>
              </a:rPr>
              <a:t>();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214950"/>
            <a:ext cx="4572000" cy="923330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txBody>
          <a:bodyPr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Cleanup:</a:t>
            </a:r>
          </a:p>
          <a:p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...</a:t>
            </a:r>
          </a:p>
          <a:p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return hr;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43306" y="3214686"/>
            <a:ext cx="2928958" cy="369332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if(!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hasSlavePtr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())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9" name="Straight Arrow Connector 28"/>
          <p:cNvCxnSpPr>
            <a:stCxn id="16" idx="2"/>
            <a:endCxn id="19" idx="0"/>
          </p:cNvCxnSpPr>
          <p:nvPr/>
        </p:nvCxnSpPr>
        <p:spPr>
          <a:xfrm rot="16200000" flipH="1">
            <a:off x="2858805" y="72747"/>
            <a:ext cx="497448" cy="13572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3" idx="2"/>
            <a:endCxn id="24" idx="0"/>
          </p:cNvCxnSpPr>
          <p:nvPr/>
        </p:nvCxnSpPr>
        <p:spPr>
          <a:xfrm rot="5400000">
            <a:off x="3877183" y="3127091"/>
            <a:ext cx="496677" cy="3679041"/>
          </a:xfrm>
          <a:prstGeom prst="straightConnector1">
            <a:avLst/>
          </a:prstGeom>
          <a:ln w="25400">
            <a:solidFill>
              <a:schemeClr val="accent3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5" idx="2"/>
            <a:endCxn id="23" idx="0"/>
          </p:cNvCxnSpPr>
          <p:nvPr/>
        </p:nvCxnSpPr>
        <p:spPr>
          <a:xfrm rot="16200000" flipH="1">
            <a:off x="5292451" y="3399352"/>
            <a:ext cx="487924" cy="857256"/>
          </a:xfrm>
          <a:prstGeom prst="straightConnector1">
            <a:avLst/>
          </a:prstGeom>
          <a:ln w="25400">
            <a:solidFill>
              <a:schemeClr val="accent3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5" idx="2"/>
            <a:endCxn id="22" idx="0"/>
          </p:cNvCxnSpPr>
          <p:nvPr/>
        </p:nvCxnSpPr>
        <p:spPr>
          <a:xfrm rot="5400000">
            <a:off x="3149311" y="2184906"/>
            <a:ext cx="559362" cy="33575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0" idx="2"/>
            <a:endCxn id="25" idx="0"/>
          </p:cNvCxnSpPr>
          <p:nvPr/>
        </p:nvCxnSpPr>
        <p:spPr>
          <a:xfrm rot="16200000" flipH="1">
            <a:off x="4095864" y="2202765"/>
            <a:ext cx="702238" cy="132160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0" idx="2"/>
            <a:endCxn id="21" idx="0"/>
          </p:cNvCxnSpPr>
          <p:nvPr/>
        </p:nvCxnSpPr>
        <p:spPr>
          <a:xfrm rot="5400000">
            <a:off x="2399228" y="1613418"/>
            <a:ext cx="487924" cy="2285984"/>
          </a:xfrm>
          <a:prstGeom prst="straightConnector1">
            <a:avLst/>
          </a:prstGeom>
          <a:ln w="25400">
            <a:solidFill>
              <a:schemeClr val="accent3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-464379" y="4464851"/>
            <a:ext cx="1500198" cy="1588"/>
          </a:xfrm>
          <a:prstGeom prst="straightConnector1">
            <a:avLst/>
          </a:prstGeom>
          <a:ln w="25400">
            <a:solidFill>
              <a:schemeClr val="accent3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1500960" y="4856966"/>
            <a:ext cx="71438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19" idx="2"/>
            <a:endCxn id="20" idx="0"/>
          </p:cNvCxnSpPr>
          <p:nvPr/>
        </p:nvCxnSpPr>
        <p:spPr>
          <a:xfrm rot="16200000" flipH="1">
            <a:off x="3537836" y="1894769"/>
            <a:ext cx="496677" cy="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24" idx="2"/>
            <a:endCxn id="17" idx="0"/>
          </p:cNvCxnSpPr>
          <p:nvPr/>
        </p:nvCxnSpPr>
        <p:spPr>
          <a:xfrm rot="5400000">
            <a:off x="2092939" y="6295607"/>
            <a:ext cx="350388" cy="3573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781080" y="0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4343" name="TextBox 9"/>
          <p:cNvSpPr txBox="1">
            <a:spLocks noChangeArrowheads="1"/>
          </p:cNvSpPr>
          <p:nvPr/>
        </p:nvSpPr>
        <p:spPr bwMode="auto">
          <a:xfrm>
            <a:off x="8858280" y="341947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51283" y="0"/>
            <a:ext cx="5392717" cy="757238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CreateTextRange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928826" y="133328"/>
            <a:ext cx="1000132" cy="369332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START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785918" y="6488668"/>
            <a:ext cx="928694" cy="369332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END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357290" y="1000108"/>
            <a:ext cx="4857752" cy="646331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HRESULT         hr = S_OK;</a:t>
            </a:r>
          </a:p>
          <a:p>
            <a:r>
              <a:rPr lang="en-US" b="1" dirty="0" err="1" smtClean="0">
                <a:latin typeface="Courier New" pitchFamily="49" charset="0"/>
              </a:rPr>
              <a:t>CAutoRange</a:t>
            </a:r>
            <a:r>
              <a:rPr lang="en-US" b="1" dirty="0" smtClean="0">
                <a:latin typeface="Courier New" pitchFamily="49" charset="0"/>
              </a:rPr>
              <a:t> *    </a:t>
            </a:r>
            <a:r>
              <a:rPr lang="en-US" b="1" dirty="0" err="1" smtClean="0">
                <a:latin typeface="Courier New" pitchFamily="49" charset="0"/>
              </a:rPr>
              <a:t>pAutoRange</a:t>
            </a:r>
            <a:r>
              <a:rPr lang="en-US" b="1" dirty="0" smtClean="0">
                <a:latin typeface="Courier New" pitchFamily="49" charset="0"/>
              </a:rPr>
              <a:t> = NULL;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2786050" y="2143116"/>
            <a:ext cx="2000264" cy="369332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if(!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ppDisp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3000372"/>
            <a:ext cx="3000396" cy="646331"/>
          </a:xfrm>
          <a:prstGeom prst="rect">
            <a:avLst/>
          </a:prstGeom>
          <a:noFill/>
          <a:ln w="38100" cmpd="sng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 hr = E_INVALIDARG;</a:t>
            </a:r>
          </a:p>
          <a:p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</a:rPr>
              <a:t>goto</a:t>
            </a:r>
            <a:r>
              <a:rPr lang="en-US" b="1" dirty="0" smtClean="0">
                <a:latin typeface="Courier New" pitchFamily="49" charset="0"/>
              </a:rPr>
              <a:t> Cleanup;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00034" y="4143380"/>
            <a:ext cx="2500330" cy="369332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</a:rPr>
              <a:t>goto</a:t>
            </a:r>
            <a:r>
              <a:rPr lang="en-US" b="1" dirty="0" smtClean="0">
                <a:latin typeface="Courier New" pitchFamily="49" charset="0"/>
              </a:rPr>
              <a:t> Cleanup;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4357686" y="4071942"/>
            <a:ext cx="3214710" cy="646331"/>
          </a:xfrm>
          <a:prstGeom prst="rect">
            <a:avLst/>
          </a:prstGeom>
          <a:noFill/>
          <a:ln w="38100" cmpd="sng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*</a:t>
            </a:r>
            <a:r>
              <a:rPr lang="en-US" b="1" dirty="0" err="1" smtClean="0">
                <a:latin typeface="Courier New" pitchFamily="49" charset="0"/>
              </a:rPr>
              <a:t>ppDisp</a:t>
            </a:r>
            <a:r>
              <a:rPr lang="en-US" b="1" dirty="0" smtClean="0">
                <a:latin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</a:rPr>
              <a:t>pAutoRange</a:t>
            </a:r>
            <a:r>
              <a:rPr lang="en-US" b="1" dirty="0" smtClean="0">
                <a:latin typeface="Courier New" pitchFamily="49" charset="0"/>
              </a:rPr>
              <a:t>;</a:t>
            </a:r>
          </a:p>
          <a:p>
            <a:r>
              <a:rPr lang="en-US" b="1" dirty="0" err="1" smtClean="0">
                <a:latin typeface="Courier New" pitchFamily="49" charset="0"/>
              </a:rPr>
              <a:t>pAutoRange</a:t>
            </a:r>
            <a:r>
              <a:rPr lang="en-US" b="1" dirty="0" smtClean="0">
                <a:latin typeface="Courier New" pitchFamily="49" charset="0"/>
              </a:rPr>
              <a:t>-&gt;</a:t>
            </a:r>
            <a:r>
              <a:rPr lang="en-US" b="1" dirty="0" err="1" smtClean="0">
                <a:latin typeface="Courier New" pitchFamily="49" charset="0"/>
              </a:rPr>
              <a:t>AddRef</a:t>
            </a:r>
            <a:r>
              <a:rPr lang="en-US" b="1" dirty="0" smtClean="0">
                <a:latin typeface="Courier New" pitchFamily="49" charset="0"/>
              </a:rPr>
              <a:t>();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214950"/>
            <a:ext cx="4572000" cy="923330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txBody>
          <a:bodyPr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Cleanup:</a:t>
            </a:r>
          </a:p>
          <a:p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...</a:t>
            </a:r>
          </a:p>
          <a:p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return hr;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43306" y="3214686"/>
            <a:ext cx="2928958" cy="369332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if(!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hasSlavePtr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())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9" name="Straight Arrow Connector 28"/>
          <p:cNvCxnSpPr>
            <a:stCxn id="16" idx="2"/>
            <a:endCxn id="19" idx="0"/>
          </p:cNvCxnSpPr>
          <p:nvPr/>
        </p:nvCxnSpPr>
        <p:spPr>
          <a:xfrm rot="16200000" flipH="1">
            <a:off x="2858805" y="72747"/>
            <a:ext cx="497448" cy="135727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3" idx="2"/>
            <a:endCxn id="24" idx="0"/>
          </p:cNvCxnSpPr>
          <p:nvPr/>
        </p:nvCxnSpPr>
        <p:spPr>
          <a:xfrm rot="5400000">
            <a:off x="3877183" y="3127091"/>
            <a:ext cx="496677" cy="3679041"/>
          </a:xfrm>
          <a:prstGeom prst="straightConnector1">
            <a:avLst/>
          </a:prstGeom>
          <a:ln w="25400">
            <a:solidFill>
              <a:schemeClr val="accent3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5" idx="2"/>
            <a:endCxn id="23" idx="0"/>
          </p:cNvCxnSpPr>
          <p:nvPr/>
        </p:nvCxnSpPr>
        <p:spPr>
          <a:xfrm rot="16200000" flipH="1">
            <a:off x="5292451" y="3399352"/>
            <a:ext cx="487924" cy="857256"/>
          </a:xfrm>
          <a:prstGeom prst="straightConnector1">
            <a:avLst/>
          </a:prstGeom>
          <a:ln w="25400">
            <a:solidFill>
              <a:schemeClr val="accent3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5" idx="2"/>
            <a:endCxn id="22" idx="0"/>
          </p:cNvCxnSpPr>
          <p:nvPr/>
        </p:nvCxnSpPr>
        <p:spPr>
          <a:xfrm rot="5400000">
            <a:off x="3149311" y="2184906"/>
            <a:ext cx="559362" cy="335758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0" idx="2"/>
            <a:endCxn id="25" idx="0"/>
          </p:cNvCxnSpPr>
          <p:nvPr/>
        </p:nvCxnSpPr>
        <p:spPr>
          <a:xfrm rot="16200000" flipH="1">
            <a:off x="4095864" y="2202765"/>
            <a:ext cx="702238" cy="132160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0" idx="2"/>
            <a:endCxn id="21" idx="0"/>
          </p:cNvCxnSpPr>
          <p:nvPr/>
        </p:nvCxnSpPr>
        <p:spPr>
          <a:xfrm rot="5400000">
            <a:off x="2399228" y="1613418"/>
            <a:ext cx="487924" cy="2285984"/>
          </a:xfrm>
          <a:prstGeom prst="straightConnector1">
            <a:avLst/>
          </a:prstGeom>
          <a:ln w="25400">
            <a:solidFill>
              <a:schemeClr val="accent3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-464379" y="4464851"/>
            <a:ext cx="1500198" cy="1588"/>
          </a:xfrm>
          <a:prstGeom prst="straightConnector1">
            <a:avLst/>
          </a:prstGeom>
          <a:ln w="25400">
            <a:solidFill>
              <a:schemeClr val="accent3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1500960" y="4856966"/>
            <a:ext cx="7143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19" idx="2"/>
            <a:endCxn id="20" idx="0"/>
          </p:cNvCxnSpPr>
          <p:nvPr/>
        </p:nvCxnSpPr>
        <p:spPr>
          <a:xfrm rot="16200000" flipH="1">
            <a:off x="3537836" y="1894769"/>
            <a:ext cx="496677" cy="1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24" idx="2"/>
            <a:endCxn id="17" idx="0"/>
          </p:cNvCxnSpPr>
          <p:nvPr/>
        </p:nvCxnSpPr>
        <p:spPr>
          <a:xfrm rot="5400000">
            <a:off x="2092939" y="6295607"/>
            <a:ext cx="350388" cy="3573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The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1420813"/>
            <a:ext cx="8412162" cy="46513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dirty="0" smtClean="0"/>
              <a:t>What is Phoenix? </a:t>
            </a:r>
          </a:p>
          <a:p>
            <a:pPr>
              <a:buFont typeface="Wingdings" pitchFamily="2" charset="2"/>
              <a:buNone/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An MSRC case - </a:t>
            </a:r>
            <a:r>
              <a:rPr lang="en-GB" dirty="0" err="1" smtClean="0"/>
              <a:t>CreateTextRange</a:t>
            </a: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</a:rPr>
              <a:t>Demo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Detecting null-</a:t>
            </a:r>
            <a:r>
              <a:rPr lang="en-GB" dirty="0" err="1" smtClean="0"/>
              <a:t>derefs</a:t>
            </a:r>
            <a:endParaRPr lang="en-GB" dirty="0"/>
          </a:p>
        </p:txBody>
      </p:sp>
      <p:pic>
        <p:nvPicPr>
          <p:cNvPr id="1026" name="Picture 2" descr="C:\Program Files\Microsoft Office\MEDIA\OFFICE12\Bullets\BD14868_.gi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500174"/>
            <a:ext cx="200026" cy="200026"/>
          </a:xfrm>
          <a:prstGeom prst="rect">
            <a:avLst/>
          </a:prstGeom>
          <a:noFill/>
        </p:spPr>
      </p:pic>
      <p:pic>
        <p:nvPicPr>
          <p:cNvPr id="5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2285992"/>
            <a:ext cx="200026" cy="200026"/>
          </a:xfrm>
          <a:prstGeom prst="rect">
            <a:avLst/>
          </a:prstGeom>
          <a:noFill/>
        </p:spPr>
      </p:pic>
      <p:pic>
        <p:nvPicPr>
          <p:cNvPr id="6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3643314"/>
            <a:ext cx="200026" cy="200026"/>
          </a:xfrm>
          <a:prstGeom prst="rect">
            <a:avLst/>
          </a:prstGeom>
          <a:noFill/>
        </p:spPr>
      </p:pic>
      <p:pic>
        <p:nvPicPr>
          <p:cNvPr id="7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214554"/>
            <a:ext cx="200026" cy="200026"/>
          </a:xfrm>
          <a:prstGeom prst="rect">
            <a:avLst/>
          </a:prstGeom>
          <a:noFill/>
        </p:spPr>
      </p:pic>
      <p:pic>
        <p:nvPicPr>
          <p:cNvPr id="8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3643314"/>
            <a:ext cx="200026" cy="200026"/>
          </a:xfrm>
          <a:prstGeom prst="rect">
            <a:avLst/>
          </a:prstGeom>
          <a:noFill/>
        </p:spPr>
      </p:pic>
      <p:pic>
        <p:nvPicPr>
          <p:cNvPr id="9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3214686"/>
            <a:ext cx="200026" cy="200026"/>
          </a:xfrm>
          <a:prstGeom prst="rect">
            <a:avLst/>
          </a:prstGeom>
          <a:noFill/>
        </p:spPr>
      </p:pic>
      <p:pic>
        <p:nvPicPr>
          <p:cNvPr id="10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5857892"/>
            <a:ext cx="200026" cy="200026"/>
          </a:xfrm>
          <a:prstGeom prst="rect">
            <a:avLst/>
          </a:prstGeom>
          <a:noFill/>
        </p:spPr>
      </p:pic>
      <p:pic>
        <p:nvPicPr>
          <p:cNvPr id="11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4929198"/>
            <a:ext cx="200026" cy="200026"/>
          </a:xfrm>
          <a:prstGeom prst="rect">
            <a:avLst/>
          </a:prstGeom>
          <a:noFill/>
        </p:spPr>
      </p:pic>
      <p:pic>
        <p:nvPicPr>
          <p:cNvPr id="12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4214818"/>
            <a:ext cx="200026" cy="200026"/>
          </a:xfrm>
          <a:prstGeom prst="rect">
            <a:avLst/>
          </a:prstGeom>
          <a:noFill/>
        </p:spPr>
      </p:pic>
      <p:pic>
        <p:nvPicPr>
          <p:cNvPr id="13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4214818"/>
            <a:ext cx="200026" cy="200026"/>
          </a:xfrm>
          <a:prstGeom prst="rect">
            <a:avLst/>
          </a:prstGeom>
          <a:noFill/>
        </p:spPr>
      </p:pic>
      <p:pic>
        <p:nvPicPr>
          <p:cNvPr id="14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214818"/>
            <a:ext cx="200026" cy="200026"/>
          </a:xfrm>
          <a:prstGeom prst="rect">
            <a:avLst/>
          </a:prstGeom>
          <a:noFill/>
        </p:spPr>
      </p:pic>
      <p:pic>
        <p:nvPicPr>
          <p:cNvPr id="15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5072074"/>
            <a:ext cx="200026" cy="200026"/>
          </a:xfrm>
          <a:prstGeom prst="rect">
            <a:avLst/>
          </a:prstGeom>
          <a:noFill/>
        </p:spPr>
      </p:pic>
      <p:pic>
        <p:nvPicPr>
          <p:cNvPr id="16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5072074"/>
            <a:ext cx="200026" cy="200026"/>
          </a:xfrm>
          <a:prstGeom prst="rect">
            <a:avLst/>
          </a:prstGeom>
          <a:noFill/>
        </p:spPr>
      </p:pic>
      <p:pic>
        <p:nvPicPr>
          <p:cNvPr id="17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5072074"/>
            <a:ext cx="200026" cy="200026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3929058" y="150017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START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071934" y="607220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END</a:t>
            </a:r>
            <a:endParaRPr lang="en-GB" dirty="0"/>
          </a:p>
        </p:txBody>
      </p:sp>
      <p:cxnSp>
        <p:nvCxnSpPr>
          <p:cNvPr id="21" name="Straight Arrow Connector 20"/>
          <p:cNvCxnSpPr>
            <a:stCxn id="1026" idx="2"/>
            <a:endCxn id="5" idx="0"/>
          </p:cNvCxnSpPr>
          <p:nvPr/>
        </p:nvCxnSpPr>
        <p:spPr>
          <a:xfrm rot="5400000">
            <a:off x="2736043" y="1207278"/>
            <a:ext cx="585792" cy="157163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6" idx="0"/>
          </p:cNvCxnSpPr>
          <p:nvPr/>
        </p:nvCxnSpPr>
        <p:spPr>
          <a:xfrm rot="5400000">
            <a:off x="1343002" y="2743195"/>
            <a:ext cx="1157296" cy="6429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2"/>
            <a:endCxn id="8" idx="0"/>
          </p:cNvCxnSpPr>
          <p:nvPr/>
        </p:nvCxnSpPr>
        <p:spPr>
          <a:xfrm rot="16200000" flipH="1">
            <a:off x="1914506" y="2814633"/>
            <a:ext cx="1157296" cy="5000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11" idx="0"/>
          </p:cNvCxnSpPr>
          <p:nvPr/>
        </p:nvCxnSpPr>
        <p:spPr>
          <a:xfrm rot="5400000">
            <a:off x="2200258" y="4386269"/>
            <a:ext cx="108585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2"/>
            <a:endCxn id="9" idx="0"/>
          </p:cNvCxnSpPr>
          <p:nvPr/>
        </p:nvCxnSpPr>
        <p:spPr>
          <a:xfrm rot="16200000" flipH="1">
            <a:off x="4914902" y="2386005"/>
            <a:ext cx="800106" cy="8572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26" idx="2"/>
            <a:endCxn id="7" idx="0"/>
          </p:cNvCxnSpPr>
          <p:nvPr/>
        </p:nvCxnSpPr>
        <p:spPr>
          <a:xfrm rot="16200000" flipH="1">
            <a:off x="4093365" y="1421592"/>
            <a:ext cx="514354" cy="107157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9" idx="2"/>
            <a:endCxn id="12" idx="0"/>
          </p:cNvCxnSpPr>
          <p:nvPr/>
        </p:nvCxnSpPr>
        <p:spPr>
          <a:xfrm rot="16200000" flipH="1">
            <a:off x="6272224" y="2886071"/>
            <a:ext cx="800106" cy="18573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13" idx="0"/>
          </p:cNvCxnSpPr>
          <p:nvPr/>
        </p:nvCxnSpPr>
        <p:spPr>
          <a:xfrm rot="16200000" flipH="1">
            <a:off x="5700720" y="3457575"/>
            <a:ext cx="800106" cy="7143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14" idx="0"/>
          </p:cNvCxnSpPr>
          <p:nvPr/>
        </p:nvCxnSpPr>
        <p:spPr>
          <a:xfrm rot="5400000">
            <a:off x="4991108" y="3467096"/>
            <a:ext cx="785817" cy="70962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12" idx="2"/>
            <a:endCxn id="16" idx="0"/>
          </p:cNvCxnSpPr>
          <p:nvPr/>
        </p:nvCxnSpPr>
        <p:spPr>
          <a:xfrm rot="5400000">
            <a:off x="7272356" y="4743459"/>
            <a:ext cx="65723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3" idx="2"/>
            <a:endCxn id="17" idx="0"/>
          </p:cNvCxnSpPr>
          <p:nvPr/>
        </p:nvCxnSpPr>
        <p:spPr>
          <a:xfrm rot="5400000">
            <a:off x="6129348" y="4743459"/>
            <a:ext cx="65723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4" idx="2"/>
            <a:endCxn id="15" idx="0"/>
          </p:cNvCxnSpPr>
          <p:nvPr/>
        </p:nvCxnSpPr>
        <p:spPr>
          <a:xfrm rot="5400000">
            <a:off x="4700588" y="4743459"/>
            <a:ext cx="65723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5" idx="2"/>
            <a:endCxn id="10" idx="0"/>
          </p:cNvCxnSpPr>
          <p:nvPr/>
        </p:nvCxnSpPr>
        <p:spPr>
          <a:xfrm rot="5400000">
            <a:off x="4164803" y="4993492"/>
            <a:ext cx="585792" cy="114300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11" idx="2"/>
            <a:endCxn id="10" idx="0"/>
          </p:cNvCxnSpPr>
          <p:nvPr/>
        </p:nvCxnSpPr>
        <p:spPr>
          <a:xfrm rot="16200000" flipH="1">
            <a:off x="2950357" y="4922054"/>
            <a:ext cx="728668" cy="114300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17" idx="2"/>
            <a:endCxn id="10" idx="0"/>
          </p:cNvCxnSpPr>
          <p:nvPr/>
        </p:nvCxnSpPr>
        <p:spPr>
          <a:xfrm rot="5400000">
            <a:off x="4879183" y="4279112"/>
            <a:ext cx="585792" cy="257176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16" idx="2"/>
            <a:endCxn id="10" idx="0"/>
          </p:cNvCxnSpPr>
          <p:nvPr/>
        </p:nvCxnSpPr>
        <p:spPr>
          <a:xfrm rot="5400000">
            <a:off x="5450687" y="3707608"/>
            <a:ext cx="585792" cy="371477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4857760"/>
            <a:ext cx="200026" cy="200026"/>
          </a:xfrm>
          <a:prstGeom prst="rect">
            <a:avLst/>
          </a:prstGeom>
          <a:noFill/>
        </p:spPr>
      </p:pic>
      <p:pic>
        <p:nvPicPr>
          <p:cNvPr id="36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857760"/>
            <a:ext cx="200026" cy="200026"/>
          </a:xfrm>
          <a:prstGeom prst="rect">
            <a:avLst/>
          </a:prstGeom>
          <a:noFill/>
        </p:spPr>
      </p:pic>
      <p:cxnSp>
        <p:nvCxnSpPr>
          <p:cNvPr id="37" name="Straight Arrow Connector 36"/>
          <p:cNvCxnSpPr>
            <a:stCxn id="6" idx="2"/>
            <a:endCxn id="35" idx="0"/>
          </p:cNvCxnSpPr>
          <p:nvPr/>
        </p:nvCxnSpPr>
        <p:spPr>
          <a:xfrm rot="16200000" flipH="1">
            <a:off x="1235845" y="4207674"/>
            <a:ext cx="1014420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2"/>
            <a:endCxn id="36" idx="0"/>
          </p:cNvCxnSpPr>
          <p:nvPr/>
        </p:nvCxnSpPr>
        <p:spPr>
          <a:xfrm rot="5400000">
            <a:off x="735779" y="3993360"/>
            <a:ext cx="1014420" cy="7143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6" idx="2"/>
            <a:endCxn id="10" idx="0"/>
          </p:cNvCxnSpPr>
          <p:nvPr/>
        </p:nvCxnSpPr>
        <p:spPr>
          <a:xfrm rot="16200000" flipH="1">
            <a:off x="1985944" y="3957641"/>
            <a:ext cx="800106" cy="300039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5" idx="2"/>
            <a:endCxn id="10" idx="0"/>
          </p:cNvCxnSpPr>
          <p:nvPr/>
        </p:nvCxnSpPr>
        <p:spPr>
          <a:xfrm rot="16200000" flipH="1">
            <a:off x="2486010" y="4457707"/>
            <a:ext cx="800106" cy="20002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786050" y="485776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</a:t>
            </a:r>
            <a:r>
              <a:rPr lang="en-GB" dirty="0" err="1" smtClean="0"/>
              <a:t>ppv</a:t>
            </a:r>
            <a:r>
              <a:rPr lang="en-GB" dirty="0" smtClean="0"/>
              <a:t>= ...;</a:t>
            </a:r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571472" y="2071678"/>
            <a:ext cx="1685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if(</a:t>
            </a:r>
            <a:r>
              <a:rPr lang="en-GB" dirty="0" err="1" smtClean="0"/>
              <a:t>ppv</a:t>
            </a:r>
            <a:r>
              <a:rPr lang="en-GB" dirty="0" smtClean="0"/>
              <a:t>==NULL)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7715272" y="407194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</a:t>
            </a:r>
            <a:r>
              <a:rPr lang="en-GB" dirty="0" err="1" smtClean="0"/>
              <a:t>ppv</a:t>
            </a:r>
            <a:r>
              <a:rPr lang="en-GB" dirty="0" smtClean="0"/>
              <a:t>= ...;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2214546" y="2857496"/>
            <a:ext cx="1000132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FALSE</a:t>
            </a:r>
            <a:endParaRPr lang="en-GB" dirty="0"/>
          </a:p>
        </p:txBody>
      </p:sp>
      <p:sp>
        <p:nvSpPr>
          <p:cNvPr id="49" name="Rectangle 48"/>
          <p:cNvSpPr/>
          <p:nvPr/>
        </p:nvSpPr>
        <p:spPr>
          <a:xfrm>
            <a:off x="1214414" y="2857496"/>
            <a:ext cx="813043" cy="369332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</a:bodyPr>
          <a:lstStyle/>
          <a:p>
            <a:r>
              <a:rPr lang="en-GB" dirty="0" smtClean="0"/>
              <a:t>TRUE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93113" cy="757130"/>
          </a:xfrm>
        </p:spPr>
        <p:txBody>
          <a:bodyPr/>
          <a:lstStyle/>
          <a:p>
            <a:r>
              <a:rPr lang="en-GB" dirty="0" smtClean="0"/>
              <a:t>Delete “</a:t>
            </a:r>
            <a:r>
              <a:rPr lang="en-GB" sz="4000" dirty="0" err="1" smtClean="0"/>
              <a:t>ppv</a:t>
            </a:r>
            <a:r>
              <a:rPr lang="en-GB" sz="4000" dirty="0" smtClean="0"/>
              <a:t>!=NULL” edges</a:t>
            </a:r>
            <a:endParaRPr lang="en-GB" sz="4000" dirty="0"/>
          </a:p>
        </p:txBody>
      </p:sp>
      <p:pic>
        <p:nvPicPr>
          <p:cNvPr id="1026" name="Picture 2" descr="C:\Program Files\Microsoft Office\MEDIA\OFFICE12\Bullets\BD14868_.gi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500174"/>
            <a:ext cx="200026" cy="200026"/>
          </a:xfrm>
          <a:prstGeom prst="rect">
            <a:avLst/>
          </a:prstGeom>
          <a:noFill/>
        </p:spPr>
      </p:pic>
      <p:pic>
        <p:nvPicPr>
          <p:cNvPr id="5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2285992"/>
            <a:ext cx="200026" cy="200026"/>
          </a:xfrm>
          <a:prstGeom prst="rect">
            <a:avLst/>
          </a:prstGeom>
          <a:noFill/>
        </p:spPr>
      </p:pic>
      <p:pic>
        <p:nvPicPr>
          <p:cNvPr id="6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3643314"/>
            <a:ext cx="200026" cy="200026"/>
          </a:xfrm>
          <a:prstGeom prst="rect">
            <a:avLst/>
          </a:prstGeom>
          <a:noFill/>
        </p:spPr>
      </p:pic>
      <p:pic>
        <p:nvPicPr>
          <p:cNvPr id="7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214554"/>
            <a:ext cx="200026" cy="200026"/>
          </a:xfrm>
          <a:prstGeom prst="rect">
            <a:avLst/>
          </a:prstGeom>
          <a:noFill/>
        </p:spPr>
      </p:pic>
      <p:pic>
        <p:nvPicPr>
          <p:cNvPr id="8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3643314"/>
            <a:ext cx="200026" cy="200026"/>
          </a:xfrm>
          <a:prstGeom prst="rect">
            <a:avLst/>
          </a:prstGeom>
          <a:noFill/>
        </p:spPr>
      </p:pic>
      <p:pic>
        <p:nvPicPr>
          <p:cNvPr id="9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3214686"/>
            <a:ext cx="200026" cy="200026"/>
          </a:xfrm>
          <a:prstGeom prst="rect">
            <a:avLst/>
          </a:prstGeom>
          <a:noFill/>
        </p:spPr>
      </p:pic>
      <p:pic>
        <p:nvPicPr>
          <p:cNvPr id="10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5857892"/>
            <a:ext cx="200026" cy="200026"/>
          </a:xfrm>
          <a:prstGeom prst="rect">
            <a:avLst/>
          </a:prstGeom>
          <a:noFill/>
        </p:spPr>
      </p:pic>
      <p:pic>
        <p:nvPicPr>
          <p:cNvPr id="11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4929198"/>
            <a:ext cx="200026" cy="200026"/>
          </a:xfrm>
          <a:prstGeom prst="rect">
            <a:avLst/>
          </a:prstGeom>
          <a:noFill/>
        </p:spPr>
      </p:pic>
      <p:pic>
        <p:nvPicPr>
          <p:cNvPr id="12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4214818"/>
            <a:ext cx="200026" cy="200026"/>
          </a:xfrm>
          <a:prstGeom prst="rect">
            <a:avLst/>
          </a:prstGeom>
          <a:noFill/>
        </p:spPr>
      </p:pic>
      <p:pic>
        <p:nvPicPr>
          <p:cNvPr id="13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4214818"/>
            <a:ext cx="200026" cy="200026"/>
          </a:xfrm>
          <a:prstGeom prst="rect">
            <a:avLst/>
          </a:prstGeom>
          <a:noFill/>
        </p:spPr>
      </p:pic>
      <p:pic>
        <p:nvPicPr>
          <p:cNvPr id="14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214818"/>
            <a:ext cx="200026" cy="200026"/>
          </a:xfrm>
          <a:prstGeom prst="rect">
            <a:avLst/>
          </a:prstGeom>
          <a:noFill/>
        </p:spPr>
      </p:pic>
      <p:pic>
        <p:nvPicPr>
          <p:cNvPr id="15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5072074"/>
            <a:ext cx="200026" cy="200026"/>
          </a:xfrm>
          <a:prstGeom prst="rect">
            <a:avLst/>
          </a:prstGeom>
          <a:noFill/>
        </p:spPr>
      </p:pic>
      <p:pic>
        <p:nvPicPr>
          <p:cNvPr id="16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5072074"/>
            <a:ext cx="200026" cy="200026"/>
          </a:xfrm>
          <a:prstGeom prst="rect">
            <a:avLst/>
          </a:prstGeom>
          <a:noFill/>
        </p:spPr>
      </p:pic>
      <p:pic>
        <p:nvPicPr>
          <p:cNvPr id="17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5072074"/>
            <a:ext cx="200026" cy="200026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3929058" y="150017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START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071934" y="607220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END</a:t>
            </a:r>
            <a:endParaRPr lang="en-GB" dirty="0"/>
          </a:p>
        </p:txBody>
      </p:sp>
      <p:cxnSp>
        <p:nvCxnSpPr>
          <p:cNvPr id="21" name="Straight Arrow Connector 20"/>
          <p:cNvCxnSpPr>
            <a:stCxn id="1026" idx="2"/>
            <a:endCxn id="5" idx="0"/>
          </p:cNvCxnSpPr>
          <p:nvPr/>
        </p:nvCxnSpPr>
        <p:spPr>
          <a:xfrm rot="5400000">
            <a:off x="2736043" y="1207278"/>
            <a:ext cx="585792" cy="157163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6" idx="0"/>
          </p:cNvCxnSpPr>
          <p:nvPr/>
        </p:nvCxnSpPr>
        <p:spPr>
          <a:xfrm rot="5400000">
            <a:off x="1343002" y="2743195"/>
            <a:ext cx="1157296" cy="6429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2250265" y="2893215"/>
            <a:ext cx="642942" cy="285752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11" idx="0"/>
          </p:cNvCxnSpPr>
          <p:nvPr/>
        </p:nvCxnSpPr>
        <p:spPr>
          <a:xfrm rot="5400000">
            <a:off x="2200258" y="4386269"/>
            <a:ext cx="108585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2"/>
            <a:endCxn id="9" idx="0"/>
          </p:cNvCxnSpPr>
          <p:nvPr/>
        </p:nvCxnSpPr>
        <p:spPr>
          <a:xfrm rot="16200000" flipH="1">
            <a:off x="4914902" y="2386005"/>
            <a:ext cx="800106" cy="8572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26" idx="2"/>
            <a:endCxn id="7" idx="0"/>
          </p:cNvCxnSpPr>
          <p:nvPr/>
        </p:nvCxnSpPr>
        <p:spPr>
          <a:xfrm rot="16200000" flipH="1">
            <a:off x="4093365" y="1421592"/>
            <a:ext cx="514354" cy="107157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9" idx="2"/>
            <a:endCxn id="12" idx="0"/>
          </p:cNvCxnSpPr>
          <p:nvPr/>
        </p:nvCxnSpPr>
        <p:spPr>
          <a:xfrm rot="16200000" flipH="1">
            <a:off x="6272224" y="2886071"/>
            <a:ext cx="800106" cy="18573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13" idx="0"/>
          </p:cNvCxnSpPr>
          <p:nvPr/>
        </p:nvCxnSpPr>
        <p:spPr>
          <a:xfrm rot="16200000" flipH="1">
            <a:off x="5700720" y="3457575"/>
            <a:ext cx="800106" cy="7143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14" idx="0"/>
          </p:cNvCxnSpPr>
          <p:nvPr/>
        </p:nvCxnSpPr>
        <p:spPr>
          <a:xfrm rot="5400000">
            <a:off x="4991108" y="3467096"/>
            <a:ext cx="785817" cy="70962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12" idx="2"/>
            <a:endCxn id="16" idx="0"/>
          </p:cNvCxnSpPr>
          <p:nvPr/>
        </p:nvCxnSpPr>
        <p:spPr>
          <a:xfrm rot="5400000">
            <a:off x="7272356" y="4743459"/>
            <a:ext cx="65723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3" idx="2"/>
            <a:endCxn id="17" idx="0"/>
          </p:cNvCxnSpPr>
          <p:nvPr/>
        </p:nvCxnSpPr>
        <p:spPr>
          <a:xfrm rot="5400000">
            <a:off x="6129348" y="4743459"/>
            <a:ext cx="65723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4" idx="2"/>
            <a:endCxn id="15" idx="0"/>
          </p:cNvCxnSpPr>
          <p:nvPr/>
        </p:nvCxnSpPr>
        <p:spPr>
          <a:xfrm rot="5400000">
            <a:off x="4700588" y="4743459"/>
            <a:ext cx="65723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5" idx="2"/>
            <a:endCxn id="10" idx="0"/>
          </p:cNvCxnSpPr>
          <p:nvPr/>
        </p:nvCxnSpPr>
        <p:spPr>
          <a:xfrm rot="5400000">
            <a:off x="4164803" y="4993492"/>
            <a:ext cx="585792" cy="114300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11" idx="2"/>
            <a:endCxn id="10" idx="0"/>
          </p:cNvCxnSpPr>
          <p:nvPr/>
        </p:nvCxnSpPr>
        <p:spPr>
          <a:xfrm rot="16200000" flipH="1">
            <a:off x="2950357" y="4922054"/>
            <a:ext cx="728668" cy="114300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17" idx="2"/>
            <a:endCxn id="10" idx="0"/>
          </p:cNvCxnSpPr>
          <p:nvPr/>
        </p:nvCxnSpPr>
        <p:spPr>
          <a:xfrm rot="5400000">
            <a:off x="4879183" y="4279112"/>
            <a:ext cx="585792" cy="257176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16" idx="2"/>
            <a:endCxn id="10" idx="0"/>
          </p:cNvCxnSpPr>
          <p:nvPr/>
        </p:nvCxnSpPr>
        <p:spPr>
          <a:xfrm rot="5400000">
            <a:off x="5450687" y="3707608"/>
            <a:ext cx="585792" cy="371477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4857760"/>
            <a:ext cx="200026" cy="200026"/>
          </a:xfrm>
          <a:prstGeom prst="rect">
            <a:avLst/>
          </a:prstGeom>
          <a:noFill/>
        </p:spPr>
      </p:pic>
      <p:pic>
        <p:nvPicPr>
          <p:cNvPr id="36" name="Picture 2" descr="C:\Program Files\Microsoft Office\MEDIA\OFFICE12\Bullets\BD1486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857760"/>
            <a:ext cx="200026" cy="200026"/>
          </a:xfrm>
          <a:prstGeom prst="rect">
            <a:avLst/>
          </a:prstGeom>
          <a:noFill/>
        </p:spPr>
      </p:pic>
      <p:cxnSp>
        <p:nvCxnSpPr>
          <p:cNvPr id="37" name="Straight Arrow Connector 36"/>
          <p:cNvCxnSpPr>
            <a:stCxn id="6" idx="2"/>
            <a:endCxn id="35" idx="0"/>
          </p:cNvCxnSpPr>
          <p:nvPr/>
        </p:nvCxnSpPr>
        <p:spPr>
          <a:xfrm rot="16200000" flipH="1">
            <a:off x="1235845" y="4207674"/>
            <a:ext cx="1014420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2"/>
            <a:endCxn id="36" idx="0"/>
          </p:cNvCxnSpPr>
          <p:nvPr/>
        </p:nvCxnSpPr>
        <p:spPr>
          <a:xfrm rot="5400000">
            <a:off x="735779" y="3993360"/>
            <a:ext cx="1014420" cy="7143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6" idx="2"/>
            <a:endCxn id="10" idx="0"/>
          </p:cNvCxnSpPr>
          <p:nvPr/>
        </p:nvCxnSpPr>
        <p:spPr>
          <a:xfrm rot="16200000" flipH="1">
            <a:off x="1985944" y="3957641"/>
            <a:ext cx="800106" cy="300039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5" idx="2"/>
            <a:endCxn id="10" idx="0"/>
          </p:cNvCxnSpPr>
          <p:nvPr/>
        </p:nvCxnSpPr>
        <p:spPr>
          <a:xfrm rot="16200000" flipH="1">
            <a:off x="2486010" y="4457707"/>
            <a:ext cx="800106" cy="20002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786050" y="485776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</a:t>
            </a:r>
            <a:r>
              <a:rPr lang="en-GB" dirty="0" err="1" smtClean="0"/>
              <a:t>ppv</a:t>
            </a:r>
            <a:r>
              <a:rPr lang="en-GB" dirty="0" smtClean="0"/>
              <a:t>= ...;</a:t>
            </a:r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571472" y="2071678"/>
            <a:ext cx="1685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if(</a:t>
            </a:r>
            <a:r>
              <a:rPr lang="en-GB" dirty="0" err="1" smtClean="0"/>
              <a:t>ppv</a:t>
            </a:r>
            <a:r>
              <a:rPr lang="en-GB" dirty="0" smtClean="0"/>
              <a:t>==NULL)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7715272" y="407194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</a:t>
            </a:r>
            <a:r>
              <a:rPr lang="en-GB" dirty="0" err="1" smtClean="0"/>
              <a:t>ppv</a:t>
            </a:r>
            <a:r>
              <a:rPr lang="en-GB" dirty="0" smtClean="0"/>
              <a:t>= ...;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2214546" y="2857496"/>
            <a:ext cx="1000132" cy="369332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FALSE</a:t>
            </a:r>
            <a:endParaRPr lang="en-GB" dirty="0"/>
          </a:p>
        </p:txBody>
      </p:sp>
      <p:sp>
        <p:nvSpPr>
          <p:cNvPr id="48" name="Rectangle 47"/>
          <p:cNvSpPr/>
          <p:nvPr/>
        </p:nvSpPr>
        <p:spPr>
          <a:xfrm>
            <a:off x="1214414" y="2857496"/>
            <a:ext cx="813043" cy="369332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dirty="0" smtClean="0"/>
              <a:t>TRUE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Comments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20813"/>
            <a:ext cx="8388350" cy="289925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SAL</a:t>
            </a:r>
          </a:p>
          <a:p>
            <a:pPr>
              <a:defRPr/>
            </a:pPr>
            <a:r>
              <a:rPr lang="en-GB" dirty="0" smtClean="0"/>
              <a:t>Inference</a:t>
            </a:r>
          </a:p>
          <a:p>
            <a:pPr>
              <a:defRPr/>
            </a:pPr>
            <a:r>
              <a:rPr lang="en-GB" dirty="0" smtClean="0"/>
              <a:t>Null-pointer </a:t>
            </a:r>
            <a:r>
              <a:rPr lang="en-GB" dirty="0" err="1" smtClean="0"/>
              <a:t>derefs</a:t>
            </a:r>
            <a:r>
              <a:rPr lang="en-GB" dirty="0" smtClean="0"/>
              <a:t>	</a:t>
            </a:r>
          </a:p>
          <a:p>
            <a:pPr>
              <a:defRPr/>
            </a:pPr>
            <a:r>
              <a:rPr lang="en-GB" dirty="0" smtClean="0"/>
              <a:t>...</a:t>
            </a:r>
          </a:p>
          <a:p>
            <a:pPr>
              <a:buNone/>
              <a:defRPr/>
            </a:pP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QueryInterface</a:t>
            </a:r>
            <a:r>
              <a:rPr lang="en-GB" dirty="0" smtClean="0"/>
              <a:t>(</a:t>
            </a:r>
            <a:r>
              <a:rPr lang="en-GB" dirty="0" err="1" smtClean="0"/>
              <a:t>riid</a:t>
            </a:r>
            <a:r>
              <a:rPr lang="en-GB" dirty="0" smtClean="0"/>
              <a:t>, </a:t>
            </a:r>
            <a:r>
              <a:rPr lang="en-GB" dirty="0" err="1" smtClean="0"/>
              <a:t>ppv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20813"/>
            <a:ext cx="8388350" cy="3194721"/>
          </a:xfrm>
        </p:spPr>
        <p:txBody>
          <a:bodyPr/>
          <a:lstStyle/>
          <a:p>
            <a:r>
              <a:rPr lang="en-GB" dirty="0" smtClean="0"/>
              <a:t>*</a:t>
            </a:r>
            <a:r>
              <a:rPr lang="en-GB" dirty="0" err="1" smtClean="0"/>
              <a:t>ppv</a:t>
            </a:r>
            <a:r>
              <a:rPr lang="en-GB" dirty="0" smtClean="0"/>
              <a:t> should (almost) always be initialized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Easily detectable via simple </a:t>
            </a:r>
            <a:r>
              <a:rPr lang="en-GB" dirty="0" err="1" smtClean="0"/>
              <a:t>flowgraph</a:t>
            </a:r>
            <a:r>
              <a:rPr lang="en-GB" dirty="0" smtClean="0"/>
              <a:t> connectedness check</a:t>
            </a:r>
          </a:p>
          <a:p>
            <a:pPr>
              <a:buNone/>
            </a:pPr>
            <a:r>
              <a:rPr lang="en-GB" dirty="0" smtClean="0"/>
              <a:t>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Good books</a:t>
            </a:r>
            <a:endParaRPr lang="en-GB" dirty="0"/>
          </a:p>
        </p:txBody>
      </p:sp>
      <p:pic>
        <p:nvPicPr>
          <p:cNvPr id="4" name="Content Placeholder 3" descr="IMAGE_34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142984"/>
            <a:ext cx="3613368" cy="4817823"/>
          </a:xfrm>
        </p:spPr>
      </p:pic>
      <p:pic>
        <p:nvPicPr>
          <p:cNvPr id="5" name="Picture 4" descr="IMAGE_34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68" y="2518189"/>
            <a:ext cx="5786414" cy="433981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20813"/>
            <a:ext cx="8388350" cy="48942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Reporting </a:t>
            </a:r>
            <a:r>
              <a:rPr lang="en-GB" dirty="0" err="1" smtClean="0"/>
              <a:t>vulns</a:t>
            </a:r>
            <a:r>
              <a:rPr lang="en-GB" dirty="0" smtClean="0"/>
              <a:t>: </a:t>
            </a:r>
            <a:r>
              <a:rPr lang="en-GB" dirty="0" smtClean="0">
                <a:hlinkClick r:id="rId2"/>
              </a:rPr>
              <a:t>secure@microsoft.com</a:t>
            </a: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Email us about other stuff</a:t>
            </a:r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  <a:r>
              <a:rPr lang="en-GB" dirty="0" smtClean="0">
                <a:hlinkClick r:id="rId3"/>
              </a:rPr>
              <a:t>switech@microsoft.com</a:t>
            </a:r>
            <a:endParaRPr lang="en-GB" dirty="0" smtClean="0"/>
          </a:p>
          <a:p>
            <a:pPr>
              <a:buFont typeface="Wingdings" pitchFamily="2" charset="2"/>
              <a:buNone/>
              <a:defRPr/>
            </a:pPr>
            <a:endParaRPr lang="en-GB" dirty="0" smtClean="0"/>
          </a:p>
          <a:p>
            <a:pPr>
              <a:buFont typeface="Wingdings" pitchFamily="2" charset="2"/>
              <a:buNone/>
              <a:defRPr/>
            </a:pPr>
            <a:endParaRPr lang="en-GB" dirty="0" smtClean="0"/>
          </a:p>
          <a:p>
            <a:pPr>
              <a:buFont typeface="Wingdings" pitchFamily="2" charset="2"/>
              <a:buNone/>
              <a:defRPr/>
            </a:pPr>
            <a:endParaRPr lang="en-GB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sz="2000" dirty="0" smtClean="0"/>
              <a:t>		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93113" cy="7572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Phoenix compilation</a:t>
            </a:r>
            <a:endParaRPr lang="en-US" dirty="0"/>
          </a:p>
        </p:txBody>
      </p:sp>
      <p:sp>
        <p:nvSpPr>
          <p:cNvPr id="6147" name="Line 7"/>
          <p:cNvSpPr>
            <a:spLocks noChangeShapeType="1"/>
          </p:cNvSpPr>
          <p:nvPr/>
        </p:nvSpPr>
        <p:spPr bwMode="auto">
          <a:xfrm>
            <a:off x="2209800" y="1712913"/>
            <a:ext cx="6629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27688" name="Text Box 8"/>
          <p:cNvSpPr txBox="1">
            <a:spLocks noChangeArrowheads="1"/>
          </p:cNvSpPr>
          <p:nvPr/>
        </p:nvSpPr>
        <p:spPr bwMode="auto">
          <a:xfrm>
            <a:off x="736600" y="1941513"/>
            <a:ext cx="793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AST</a:t>
            </a:r>
          </a:p>
        </p:txBody>
      </p:sp>
      <p:sp>
        <p:nvSpPr>
          <p:cNvPr id="327689" name="Text Box 9"/>
          <p:cNvSpPr txBox="1">
            <a:spLocks noChangeArrowheads="1"/>
          </p:cNvSpPr>
          <p:nvPr/>
        </p:nvSpPr>
        <p:spPr bwMode="auto">
          <a:xfrm>
            <a:off x="2590800" y="1905000"/>
            <a:ext cx="7096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HIR</a:t>
            </a:r>
          </a:p>
        </p:txBody>
      </p:sp>
      <p:sp>
        <p:nvSpPr>
          <p:cNvPr id="327690" name="Text Box 10"/>
          <p:cNvSpPr txBox="1">
            <a:spLocks noChangeArrowheads="1"/>
          </p:cNvSpPr>
          <p:nvPr/>
        </p:nvSpPr>
        <p:spPr bwMode="auto">
          <a:xfrm>
            <a:off x="4419600" y="1941513"/>
            <a:ext cx="742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MIR</a:t>
            </a:r>
          </a:p>
        </p:txBody>
      </p:sp>
      <p:sp>
        <p:nvSpPr>
          <p:cNvPr id="327691" name="Text Box 11"/>
          <p:cNvSpPr txBox="1">
            <a:spLocks noChangeArrowheads="1"/>
          </p:cNvSpPr>
          <p:nvPr/>
        </p:nvSpPr>
        <p:spPr bwMode="auto">
          <a:xfrm>
            <a:off x="6107113" y="1941513"/>
            <a:ext cx="67468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LIR</a:t>
            </a:r>
          </a:p>
        </p:txBody>
      </p:sp>
      <p:sp>
        <p:nvSpPr>
          <p:cNvPr id="327692" name="Text Box 12"/>
          <p:cNvSpPr txBox="1">
            <a:spLocks noChangeArrowheads="1"/>
          </p:cNvSpPr>
          <p:nvPr/>
        </p:nvSpPr>
        <p:spPr bwMode="auto">
          <a:xfrm>
            <a:off x="7772400" y="1941513"/>
            <a:ext cx="692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EIR</a:t>
            </a:r>
          </a:p>
        </p:txBody>
      </p:sp>
      <p:sp>
        <p:nvSpPr>
          <p:cNvPr id="6153" name="Line 13"/>
          <p:cNvSpPr>
            <a:spLocks noChangeShapeType="1"/>
          </p:cNvSpPr>
          <p:nvPr/>
        </p:nvSpPr>
        <p:spPr bwMode="auto">
          <a:xfrm>
            <a:off x="1143000" y="1712913"/>
            <a:ext cx="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154" name="Line 14"/>
          <p:cNvSpPr>
            <a:spLocks noChangeShapeType="1"/>
          </p:cNvSpPr>
          <p:nvPr/>
        </p:nvSpPr>
        <p:spPr bwMode="auto">
          <a:xfrm>
            <a:off x="2971800" y="1676400"/>
            <a:ext cx="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155" name="Line 15"/>
          <p:cNvSpPr>
            <a:spLocks noChangeShapeType="1"/>
          </p:cNvSpPr>
          <p:nvPr/>
        </p:nvSpPr>
        <p:spPr bwMode="auto">
          <a:xfrm>
            <a:off x="4783138" y="1712913"/>
            <a:ext cx="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156" name="Line 16"/>
          <p:cNvSpPr>
            <a:spLocks noChangeShapeType="1"/>
          </p:cNvSpPr>
          <p:nvPr/>
        </p:nvSpPr>
        <p:spPr bwMode="auto">
          <a:xfrm>
            <a:off x="6419850" y="1712913"/>
            <a:ext cx="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157" name="Line 17"/>
          <p:cNvSpPr>
            <a:spLocks noChangeShapeType="1"/>
          </p:cNvSpPr>
          <p:nvPr/>
        </p:nvSpPr>
        <p:spPr bwMode="auto">
          <a:xfrm>
            <a:off x="8077200" y="1712913"/>
            <a:ext cx="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158" name="Line 18"/>
          <p:cNvSpPr>
            <a:spLocks noChangeShapeType="1"/>
          </p:cNvSpPr>
          <p:nvPr/>
        </p:nvSpPr>
        <p:spPr bwMode="auto">
          <a:xfrm>
            <a:off x="304800" y="1712913"/>
            <a:ext cx="1676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27701" name="Text Box 21"/>
          <p:cNvSpPr txBox="1">
            <a:spLocks noChangeArrowheads="1"/>
          </p:cNvSpPr>
          <p:nvPr/>
        </p:nvSpPr>
        <p:spPr bwMode="auto">
          <a:xfrm>
            <a:off x="2187575" y="2362200"/>
            <a:ext cx="1851025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CIL Reader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Type Checker</a:t>
            </a:r>
          </a:p>
        </p:txBody>
      </p:sp>
      <p:sp>
        <p:nvSpPr>
          <p:cNvPr id="327703" name="Text Box 23"/>
          <p:cNvSpPr txBox="1">
            <a:spLocks noChangeArrowheads="1"/>
          </p:cNvSpPr>
          <p:nvPr/>
        </p:nvSpPr>
        <p:spPr bwMode="auto">
          <a:xfrm>
            <a:off x="609600" y="2362200"/>
            <a:ext cx="111601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not Phx</a:t>
            </a:r>
            <a:b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</a:b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(yet)</a:t>
            </a:r>
          </a:p>
        </p:txBody>
      </p:sp>
      <p:sp>
        <p:nvSpPr>
          <p:cNvPr id="327704" name="Text Box 24"/>
          <p:cNvSpPr txBox="1">
            <a:spLocks noChangeArrowheads="1"/>
          </p:cNvSpPr>
          <p:nvPr/>
        </p:nvSpPr>
        <p:spPr bwMode="auto">
          <a:xfrm>
            <a:off x="4038600" y="2362200"/>
            <a:ext cx="1652588" cy="1616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MIR Lower</a:t>
            </a:r>
            <a:b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SSA Const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SSA </a:t>
            </a:r>
            <a:r>
              <a:rPr lang="en-US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Dest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Canon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Addr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Modes</a:t>
            </a:r>
          </a:p>
        </p:txBody>
      </p:sp>
      <p:sp>
        <p:nvSpPr>
          <p:cNvPr id="327705" name="Text Box 25"/>
          <p:cNvSpPr txBox="1">
            <a:spLocks noChangeArrowheads="1"/>
          </p:cNvSpPr>
          <p:nvPr/>
        </p:nvSpPr>
        <p:spPr bwMode="auto">
          <a:xfrm>
            <a:off x="5943600" y="2362200"/>
            <a:ext cx="1819275" cy="2530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Lower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Reg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</a:t>
            </a:r>
            <a:r>
              <a:rPr lang="en-US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Alloc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EH Lower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Stack </a:t>
            </a:r>
            <a:r>
              <a:rPr lang="en-US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Alloc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Frame Gen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Switch Lower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Block Layout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Flow Opts</a:t>
            </a:r>
          </a:p>
        </p:txBody>
      </p:sp>
      <p:sp>
        <p:nvSpPr>
          <p:cNvPr id="327706" name="Text Box 26"/>
          <p:cNvSpPr txBox="1">
            <a:spLocks noChangeArrowheads="1"/>
          </p:cNvSpPr>
          <p:nvPr/>
        </p:nvSpPr>
        <p:spPr bwMode="auto">
          <a:xfrm>
            <a:off x="7620000" y="2362200"/>
            <a:ext cx="110331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Encode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Lister</a:t>
            </a:r>
          </a:p>
        </p:txBody>
      </p:sp>
      <p:sp>
        <p:nvSpPr>
          <p:cNvPr id="6164" name="Line 27"/>
          <p:cNvSpPr>
            <a:spLocks noChangeShapeType="1"/>
          </p:cNvSpPr>
          <p:nvPr/>
        </p:nvSpPr>
        <p:spPr bwMode="auto">
          <a:xfrm>
            <a:off x="2133600" y="5257800"/>
            <a:ext cx="6629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27708" name="Text Box 28"/>
          <p:cNvSpPr txBox="1">
            <a:spLocks noChangeArrowheads="1"/>
          </p:cNvSpPr>
          <p:nvPr/>
        </p:nvSpPr>
        <p:spPr bwMode="auto">
          <a:xfrm>
            <a:off x="5181600" y="5410200"/>
            <a:ext cx="10033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C2.exe</a:t>
            </a:r>
          </a:p>
        </p:txBody>
      </p:sp>
      <p:sp>
        <p:nvSpPr>
          <p:cNvPr id="6166" name="Line 29"/>
          <p:cNvSpPr>
            <a:spLocks noChangeShapeType="1"/>
          </p:cNvSpPr>
          <p:nvPr/>
        </p:nvSpPr>
        <p:spPr bwMode="auto">
          <a:xfrm>
            <a:off x="381000" y="5257800"/>
            <a:ext cx="152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27710" name="Text Box 30"/>
          <p:cNvSpPr txBox="1">
            <a:spLocks noChangeArrowheads="1"/>
          </p:cNvSpPr>
          <p:nvPr/>
        </p:nvSpPr>
        <p:spPr bwMode="auto">
          <a:xfrm>
            <a:off x="762000" y="5410200"/>
            <a:ext cx="87471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C1.dll</a:t>
            </a:r>
          </a:p>
        </p:txBody>
      </p:sp>
      <p:sp>
        <p:nvSpPr>
          <p:cNvPr id="327711" name="Rectangle 31"/>
          <p:cNvSpPr>
            <a:spLocks noChangeArrowheads="1"/>
          </p:cNvSpPr>
          <p:nvPr/>
        </p:nvSpPr>
        <p:spPr bwMode="auto">
          <a:xfrm>
            <a:off x="1905000" y="1371600"/>
            <a:ext cx="304800" cy="42672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56078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56078"/>
                  <a:invGamma/>
                </a:schemeClr>
              </a:gs>
            </a:gsLst>
            <a:lin ang="2700000" scaled="1"/>
          </a:gradFill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</a:t>
            </a:r>
            <a:b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</a:b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</a:t>
            </a:r>
          </a:p>
        </p:txBody>
      </p:sp>
      <p:sp>
        <p:nvSpPr>
          <p:cNvPr id="327712" name="Rectangle 32"/>
          <p:cNvSpPr>
            <a:spLocks noChangeArrowheads="1"/>
          </p:cNvSpPr>
          <p:nvPr/>
        </p:nvSpPr>
        <p:spPr bwMode="auto">
          <a:xfrm>
            <a:off x="152400" y="1295400"/>
            <a:ext cx="304800" cy="42672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56078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56078"/>
                  <a:invGamma/>
                </a:schemeClr>
              </a:gs>
            </a:gsLst>
            <a:lin ang="2700000" scaled="1"/>
          </a:gradFill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E</a:t>
            </a:r>
          </a:p>
        </p:txBody>
      </p:sp>
      <p:sp>
        <p:nvSpPr>
          <p:cNvPr id="327713" name="Rectangle 33"/>
          <p:cNvSpPr>
            <a:spLocks noChangeArrowheads="1"/>
          </p:cNvSpPr>
          <p:nvPr/>
        </p:nvSpPr>
        <p:spPr bwMode="auto">
          <a:xfrm>
            <a:off x="8686800" y="1219200"/>
            <a:ext cx="304800" cy="42672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56078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56078"/>
                  <a:invGamma/>
                </a:schemeClr>
              </a:gs>
            </a:gsLst>
            <a:lin ang="2700000" scaled="1"/>
          </a:gradFill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J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IR States</a:t>
            </a:r>
          </a:p>
        </p:txBody>
      </p:sp>
      <p:sp>
        <p:nvSpPr>
          <p:cNvPr id="252933" name="Text Box 5"/>
          <p:cNvSpPr txBox="1">
            <a:spLocks noChangeArrowheads="1"/>
          </p:cNvSpPr>
          <p:nvPr/>
        </p:nvSpPr>
        <p:spPr bwMode="auto">
          <a:xfrm>
            <a:off x="593725" y="1716088"/>
            <a:ext cx="22352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More Abstract</a:t>
            </a:r>
          </a:p>
        </p:txBody>
      </p:sp>
      <p:sp>
        <p:nvSpPr>
          <p:cNvPr id="252934" name="Text Box 6"/>
          <p:cNvSpPr txBox="1">
            <a:spLocks noChangeArrowheads="1"/>
          </p:cNvSpPr>
          <p:nvPr/>
        </p:nvSpPr>
        <p:spPr bwMode="auto">
          <a:xfrm>
            <a:off x="6248400" y="1752600"/>
            <a:ext cx="22018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Less Abstract</a:t>
            </a:r>
          </a:p>
        </p:txBody>
      </p:sp>
      <p:grpSp>
        <p:nvGrpSpPr>
          <p:cNvPr id="7173" name="Group 17"/>
          <p:cNvGrpSpPr>
            <a:grpSpLocks/>
          </p:cNvGrpSpPr>
          <p:nvPr/>
        </p:nvGrpSpPr>
        <p:grpSpPr bwMode="auto">
          <a:xfrm>
            <a:off x="914400" y="2438400"/>
            <a:ext cx="7315200" cy="685800"/>
            <a:chOff x="528" y="1584"/>
            <a:chExt cx="4608" cy="432"/>
          </a:xfrm>
        </p:grpSpPr>
        <p:sp>
          <p:nvSpPr>
            <p:cNvPr id="7180" name="Line 4"/>
            <p:cNvSpPr>
              <a:spLocks noChangeShapeType="1"/>
            </p:cNvSpPr>
            <p:nvPr/>
          </p:nvSpPr>
          <p:spPr bwMode="auto">
            <a:xfrm>
              <a:off x="528" y="1584"/>
              <a:ext cx="460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2935" name="Text Box 7"/>
            <p:cNvSpPr txBox="1">
              <a:spLocks noChangeArrowheads="1"/>
            </p:cNvSpPr>
            <p:nvPr/>
          </p:nvSpPr>
          <p:spPr bwMode="auto">
            <a:xfrm>
              <a:off x="752" y="1728"/>
              <a:ext cx="50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cs typeface="+mn-cs"/>
                </a:rPr>
                <a:t>AST</a:t>
              </a:r>
            </a:p>
          </p:txBody>
        </p:sp>
        <p:sp>
          <p:nvSpPr>
            <p:cNvPr id="252936" name="Text Box 8"/>
            <p:cNvSpPr txBox="1">
              <a:spLocks noChangeArrowheads="1"/>
            </p:cNvSpPr>
            <p:nvPr/>
          </p:nvSpPr>
          <p:spPr bwMode="auto">
            <a:xfrm>
              <a:off x="1680" y="1728"/>
              <a:ext cx="447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cs typeface="+mn-cs"/>
                </a:rPr>
                <a:t>HIR</a:t>
              </a:r>
            </a:p>
          </p:txBody>
        </p:sp>
        <p:sp>
          <p:nvSpPr>
            <p:cNvPr id="252937" name="Text Box 9"/>
            <p:cNvSpPr txBox="1">
              <a:spLocks noChangeArrowheads="1"/>
            </p:cNvSpPr>
            <p:nvPr/>
          </p:nvSpPr>
          <p:spPr bwMode="auto">
            <a:xfrm>
              <a:off x="2555" y="1728"/>
              <a:ext cx="468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cs typeface="+mn-cs"/>
                </a:rPr>
                <a:t>MIR</a:t>
              </a:r>
            </a:p>
          </p:txBody>
        </p:sp>
        <p:sp>
          <p:nvSpPr>
            <p:cNvPr id="252938" name="Text Box 10"/>
            <p:cNvSpPr txBox="1">
              <a:spLocks noChangeArrowheads="1"/>
            </p:cNvSpPr>
            <p:nvPr/>
          </p:nvSpPr>
          <p:spPr bwMode="auto">
            <a:xfrm>
              <a:off x="3451" y="1728"/>
              <a:ext cx="425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cs typeface="+mn-cs"/>
                </a:rPr>
                <a:t>LIR</a:t>
              </a:r>
            </a:p>
          </p:txBody>
        </p:sp>
        <p:sp>
          <p:nvSpPr>
            <p:cNvPr id="252939" name="Text Box 11"/>
            <p:cNvSpPr txBox="1">
              <a:spLocks noChangeArrowheads="1"/>
            </p:cNvSpPr>
            <p:nvPr/>
          </p:nvSpPr>
          <p:spPr bwMode="auto">
            <a:xfrm>
              <a:off x="4304" y="1728"/>
              <a:ext cx="43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cs typeface="+mn-cs"/>
                </a:rPr>
                <a:t>EIR</a:t>
              </a:r>
            </a:p>
          </p:txBody>
        </p:sp>
        <p:sp>
          <p:nvSpPr>
            <p:cNvPr id="7186" name="Line 12"/>
            <p:cNvSpPr>
              <a:spLocks noChangeShapeType="1"/>
            </p:cNvSpPr>
            <p:nvPr/>
          </p:nvSpPr>
          <p:spPr bwMode="auto">
            <a:xfrm>
              <a:off x="1008" y="1584"/>
              <a:ext cx="0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87" name="Line 13"/>
            <p:cNvSpPr>
              <a:spLocks noChangeShapeType="1"/>
            </p:cNvSpPr>
            <p:nvPr/>
          </p:nvSpPr>
          <p:spPr bwMode="auto">
            <a:xfrm>
              <a:off x="1920" y="1584"/>
              <a:ext cx="0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88" name="Line 14"/>
            <p:cNvSpPr>
              <a:spLocks noChangeShapeType="1"/>
            </p:cNvSpPr>
            <p:nvPr/>
          </p:nvSpPr>
          <p:spPr bwMode="auto">
            <a:xfrm>
              <a:off x="2784" y="1584"/>
              <a:ext cx="0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89" name="Line 15"/>
            <p:cNvSpPr>
              <a:spLocks noChangeShapeType="1"/>
            </p:cNvSpPr>
            <p:nvPr/>
          </p:nvSpPr>
          <p:spPr bwMode="auto">
            <a:xfrm>
              <a:off x="3648" y="1584"/>
              <a:ext cx="0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90" name="Line 16"/>
            <p:cNvSpPr>
              <a:spLocks noChangeShapeType="1"/>
            </p:cNvSpPr>
            <p:nvPr/>
          </p:nvSpPr>
          <p:spPr bwMode="auto">
            <a:xfrm>
              <a:off x="4512" y="1584"/>
              <a:ext cx="0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174" name="Group 23"/>
          <p:cNvGrpSpPr>
            <a:grpSpLocks/>
          </p:cNvGrpSpPr>
          <p:nvPr/>
        </p:nvGrpSpPr>
        <p:grpSpPr bwMode="auto">
          <a:xfrm>
            <a:off x="1219200" y="3352800"/>
            <a:ext cx="6324600" cy="914400"/>
            <a:chOff x="960" y="2112"/>
            <a:chExt cx="3984" cy="576"/>
          </a:xfrm>
        </p:grpSpPr>
        <p:sp>
          <p:nvSpPr>
            <p:cNvPr id="7176" name="Line 18"/>
            <p:cNvSpPr>
              <a:spLocks noChangeShapeType="1"/>
            </p:cNvSpPr>
            <p:nvPr/>
          </p:nvSpPr>
          <p:spPr bwMode="auto">
            <a:xfrm>
              <a:off x="1008" y="2256"/>
              <a:ext cx="393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77" name="Line 19"/>
            <p:cNvSpPr>
              <a:spLocks noChangeShapeType="1"/>
            </p:cNvSpPr>
            <p:nvPr/>
          </p:nvSpPr>
          <p:spPr bwMode="auto">
            <a:xfrm flipH="1">
              <a:off x="960" y="2544"/>
              <a:ext cx="3984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2948" name="Text Box 20"/>
            <p:cNvSpPr txBox="1">
              <a:spLocks noChangeArrowheads="1"/>
            </p:cNvSpPr>
            <p:nvPr/>
          </p:nvSpPr>
          <p:spPr bwMode="auto">
            <a:xfrm>
              <a:off x="1824" y="2112"/>
              <a:ext cx="968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cs typeface="+mn-cs"/>
                </a:rPr>
                <a:t>Lowering</a:t>
              </a:r>
            </a:p>
          </p:txBody>
        </p:sp>
        <p:sp>
          <p:nvSpPr>
            <p:cNvPr id="252949" name="Text Box 21"/>
            <p:cNvSpPr txBox="1">
              <a:spLocks noChangeArrowheads="1"/>
            </p:cNvSpPr>
            <p:nvPr/>
          </p:nvSpPr>
          <p:spPr bwMode="auto">
            <a:xfrm>
              <a:off x="3312" y="2400"/>
              <a:ext cx="809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cs typeface="+mn-cs"/>
                </a:rPr>
                <a:t>Raising</a:t>
              </a:r>
            </a:p>
          </p:txBody>
        </p:sp>
      </p:grpSp>
      <p:sp>
        <p:nvSpPr>
          <p:cNvPr id="252950" name="Text Box 22"/>
          <p:cNvSpPr txBox="1">
            <a:spLocks noChangeArrowheads="1"/>
          </p:cNvSpPr>
          <p:nvPr/>
        </p:nvSpPr>
        <p:spPr bwMode="auto">
          <a:xfrm>
            <a:off x="685800" y="4953000"/>
            <a:ext cx="6681788" cy="1552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Phases transform IR, either within a state </a:t>
            </a:r>
            <a:b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</a:b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or from one state to another.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For instance, Lower transforms MIR into LIR.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Simple Example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1420813"/>
            <a:ext cx="8388350" cy="48704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>
                <a:effectLst/>
                <a:latin typeface="Lucida Console" pitchFamily="49" charset="0"/>
              </a:rPr>
              <a:t>void main(int argc, char** argv)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>
                <a:effectLst/>
                <a:latin typeface="Lucida Console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>
                <a:effectLst/>
                <a:latin typeface="Lucida Console" pitchFamily="49" charset="0"/>
              </a:rPr>
              <a:t>   char * message;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>
              <a:effectLst/>
              <a:latin typeface="Lucida Console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>
                <a:effectLst/>
                <a:latin typeface="Lucida Console" pitchFamily="49" charset="0"/>
              </a:rPr>
              <a:t>   if (argc &gt; 1)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>
                <a:effectLst/>
                <a:latin typeface="Lucida Console" pitchFamily="49" charset="0"/>
              </a:rPr>
              <a:t>      message = "Hello, World\n";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>
                <a:effectLst/>
                <a:latin typeface="Lucida Console" pitchFamily="49" charset="0"/>
              </a:rPr>
              <a:t>   else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>
                <a:effectLst/>
                <a:latin typeface="Lucida Console" pitchFamily="49" charset="0"/>
              </a:rPr>
              <a:t>      message = "Goodbye, World\n";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>
              <a:effectLst/>
              <a:latin typeface="Lucida Console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>
                <a:effectLst/>
                <a:latin typeface="Lucida Console" pitchFamily="49" charset="0"/>
              </a:rPr>
              <a:t>   printf(message);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>
                <a:effectLst/>
                <a:latin typeface="Lucida Console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Simple Example: HIR &amp; MIR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388350" cy="54864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smtClean="0">
                <a:effectLst/>
                <a:latin typeface="Lucida Console" pitchFamily="49" charset="0"/>
              </a:rPr>
              <a:t>                 START _main(Tech)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smtClean="0">
                <a:effectLst/>
                <a:latin typeface="Lucida Console" pitchFamily="49" charset="0"/>
              </a:rPr>
              <a:t>_main:  (refs=1)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smtClean="0">
                <a:effectLst/>
                <a:latin typeface="Lucida Console" pitchFamily="49" charset="0"/>
              </a:rPr>
              <a:t>  _argc, _argv = ENTERFUNC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smtClean="0">
                <a:effectLst/>
                <a:latin typeface="Lucida Console" pitchFamily="49" charset="0"/>
              </a:rPr>
              <a:t>   t112        = CMP(GT) _argc, 1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smtClean="0">
                <a:effectLst/>
                <a:latin typeface="Lucida Console" pitchFamily="49" charset="0"/>
              </a:rPr>
              <a:t>                 CBRANCH(GT) t112, $L7, $L6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smtClean="0">
                <a:effectLst/>
                <a:latin typeface="Lucida Console" pitchFamily="49" charset="0"/>
              </a:rPr>
              <a:t>$L7:  (refs=1)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smtClean="0">
                <a:effectLst/>
                <a:latin typeface="Lucida Console" pitchFamily="49" charset="0"/>
              </a:rPr>
              <a:t>   _message    = ASSIGN &amp;$SG1074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smtClean="0">
                <a:effectLst/>
                <a:latin typeface="Lucida Console" pitchFamily="49" charset="0"/>
              </a:rPr>
              <a:t>                 GOTO $L8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smtClean="0">
                <a:effectLst/>
                <a:latin typeface="Lucida Console" pitchFamily="49" charset="0"/>
              </a:rPr>
              <a:t>$L6:  (refs=1)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smtClean="0">
                <a:effectLst/>
                <a:latin typeface="Lucida Console" pitchFamily="49" charset="0"/>
              </a:rPr>
              <a:t>   _message    = ASSIGN &amp;$SG1076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smtClean="0">
                <a:effectLst/>
                <a:latin typeface="Lucida Console" pitchFamily="49" charset="0"/>
              </a:rPr>
              <a:t>                 GOTO $L8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smtClean="0">
                <a:effectLst/>
                <a:latin typeface="Lucida Console" pitchFamily="49" charset="0"/>
              </a:rPr>
              <a:t>$L8:  (refs=2)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smtClean="0">
                <a:effectLst/>
                <a:latin typeface="Lucida Console" pitchFamily="49" charset="0"/>
              </a:rPr>
              <a:t>               = CALL &amp;_printf, _message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smtClean="0">
                <a:effectLst/>
                <a:latin typeface="Lucida Console" pitchFamily="49" charset="0"/>
              </a:rPr>
              <a:t>                 RET 0, $L3(Tech)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smtClean="0">
                <a:effectLst/>
                <a:latin typeface="Lucida Console" pitchFamily="49" charset="0"/>
              </a:rPr>
              <a:t>$L3:  (refs=1)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smtClean="0">
                <a:effectLst/>
                <a:latin typeface="Lucida Console" pitchFamily="49" charset="0"/>
              </a:rPr>
              <a:t>                 EXITFUNC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smtClean="0">
                <a:effectLst/>
                <a:latin typeface="Lucida Console" pitchFamily="49" charset="0"/>
              </a:rPr>
              <a:t>$L2:  (refs=0)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smtClean="0">
                <a:effectLst/>
                <a:latin typeface="Lucida Console" pitchFamily="49" charset="0"/>
              </a:rPr>
              <a:t>                 END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Simple Example: LIR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388350" cy="577215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               START _main(Tech)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_main:  (refs=1)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_argc, _argv = ENTERFUNC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              jmp $L12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$L12:  (refs=1)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              ENTERBODY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tv112-(EFLAGS) = cmp(GT) _argc[_FP], 1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              jcc(GT) tv112-(EFLAGS), $L7, $L6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$L7:  (refs=1)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_message[_FP] = mov &amp;$SG1074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              jmp $L8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$L6:  (refs=1)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_message[_FP] = mov &amp;$SG1076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              jmp $L8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$L8:  (refs=2)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[ESP], {ESP} = push _message[_FP]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{EAX ECX EDX ...} = call &amp;_printf, $out[ESP], {EAX ECX ...}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ESP, EFLAGS = add ESP, 4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tv118-(EAX) = mov 0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              jmp $L3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$L3:  (refs=1)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              EXITBODY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              jmp $L13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$L13:  (refs=1)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              EXITFUNC tv118-(EAX)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$L2:  (refs=0)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              END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Simple Example: EIR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388350" cy="27940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RAW DATA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00000000: 55 8B EC 51 83 7D 08 01 0F 8E 0C 00 00 00 C7 45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00000010: FC 00 00 00 00 E9 07 00 00 00 C7 45 FC 00 00 00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00000020: 00 FF 75 FC FF 15 00 00 00 00 83 C4 04 B8 00 00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00000030: 00 00 8B E5 5D C3 00 00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 smtClean="0">
              <a:effectLst/>
              <a:latin typeface="Lucida Console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RELOCATIONS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                                               Symbol    Symbol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Offset    Type              Applied To         Index     Name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--------  ----------------  -----------------  --------  ------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00000026  DIR32                      00000000         D  __imp__printf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0000001D  DIR32                      00000000         7  $SG1076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smtClean="0">
                <a:effectLst/>
                <a:latin typeface="Lucida Console" pitchFamily="49" charset="0"/>
              </a:rPr>
              <a:t> 00000011  DIR32                      00000000         6  $SG1074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ultySummit04_Template">
  <a:themeElements>
    <a:clrScheme name="FacultySummit04_Template 1">
      <a:dk1>
        <a:srgbClr val="000000"/>
      </a:dk1>
      <a:lt1>
        <a:srgbClr val="FFFFFF"/>
      </a:lt1>
      <a:dk2>
        <a:srgbClr val="3444BA"/>
      </a:dk2>
      <a:lt2>
        <a:srgbClr val="FFCC29"/>
      </a:lt2>
      <a:accent1>
        <a:srgbClr val="FCEB98"/>
      </a:accent1>
      <a:accent2>
        <a:srgbClr val="D06262"/>
      </a:accent2>
      <a:accent3>
        <a:srgbClr val="AEB0D9"/>
      </a:accent3>
      <a:accent4>
        <a:srgbClr val="DADADA"/>
      </a:accent4>
      <a:accent5>
        <a:srgbClr val="FDF3CA"/>
      </a:accent5>
      <a:accent6>
        <a:srgbClr val="BC5858"/>
      </a:accent6>
      <a:hlink>
        <a:srgbClr val="77D77C"/>
      </a:hlink>
      <a:folHlink>
        <a:srgbClr val="688CFE"/>
      </a:folHlink>
    </a:clrScheme>
    <a:fontScheme name="FacultySummit04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2">
                <a:gamma/>
                <a:shade val="56078"/>
                <a:invGamma/>
              </a:schemeClr>
            </a:gs>
            <a:gs pos="50000">
              <a:schemeClr val="accent2"/>
            </a:gs>
            <a:gs pos="100000">
              <a:schemeClr val="accent2">
                <a:gamma/>
                <a:shade val="56078"/>
                <a:invGamma/>
              </a:schemeClr>
            </a:gs>
          </a:gsLst>
          <a:lin ang="2700000" scaled="1"/>
        </a:gra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2">
                <a:gamma/>
                <a:shade val="56078"/>
                <a:invGamma/>
              </a:schemeClr>
            </a:gs>
            <a:gs pos="50000">
              <a:schemeClr val="accent2"/>
            </a:gs>
            <a:gs pos="100000">
              <a:schemeClr val="accent2">
                <a:gamma/>
                <a:shade val="56078"/>
                <a:invGamma/>
              </a:schemeClr>
            </a:gs>
          </a:gsLst>
          <a:lin ang="2700000" scaled="1"/>
        </a:gra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FacultySummit04_Template 1">
        <a:dk1>
          <a:srgbClr val="000000"/>
        </a:dk1>
        <a:lt1>
          <a:srgbClr val="FFFFFF"/>
        </a:lt1>
        <a:dk2>
          <a:srgbClr val="3444BA"/>
        </a:dk2>
        <a:lt2>
          <a:srgbClr val="FFCC29"/>
        </a:lt2>
        <a:accent1>
          <a:srgbClr val="FCEB98"/>
        </a:accent1>
        <a:accent2>
          <a:srgbClr val="D06262"/>
        </a:accent2>
        <a:accent3>
          <a:srgbClr val="AEB0D9"/>
        </a:accent3>
        <a:accent4>
          <a:srgbClr val="DADADA"/>
        </a:accent4>
        <a:accent5>
          <a:srgbClr val="FDF3CA"/>
        </a:accent5>
        <a:accent6>
          <a:srgbClr val="BC5858"/>
        </a:accent6>
        <a:hlink>
          <a:srgbClr val="77D77C"/>
        </a:hlink>
        <a:folHlink>
          <a:srgbClr val="688CF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Types-Symbols-IR</Template>
  <TotalTime>13083</TotalTime>
  <Words>1693</Words>
  <Application>Microsoft Office PowerPoint</Application>
  <PresentationFormat>On-screen Show (4:3)</PresentationFormat>
  <Paragraphs>479</Paragraphs>
  <Slides>39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Wingdings</vt:lpstr>
      <vt:lpstr>Calibri</vt:lpstr>
      <vt:lpstr>Lucida Console</vt:lpstr>
      <vt:lpstr>Courier New</vt:lpstr>
      <vt:lpstr>Times New Roman</vt:lpstr>
      <vt:lpstr>FacultySummit04_Template</vt:lpstr>
      <vt:lpstr>Phumbling with Phoenix     Phoenix    and vulnerability finding</vt:lpstr>
      <vt:lpstr>The plan</vt:lpstr>
      <vt:lpstr>Phoenix</vt:lpstr>
      <vt:lpstr>Phoenix compilation</vt:lpstr>
      <vt:lpstr>IR States</vt:lpstr>
      <vt:lpstr>Simple Example</vt:lpstr>
      <vt:lpstr>Simple Example: HIR &amp; MIR</vt:lpstr>
      <vt:lpstr>Simple Example: LIR</vt:lpstr>
      <vt:lpstr>Simple Example: EIR</vt:lpstr>
      <vt:lpstr>Use compiler information for security analysis     </vt:lpstr>
      <vt:lpstr>The plan</vt:lpstr>
      <vt:lpstr>Reference counting in COM</vt:lpstr>
      <vt:lpstr>AddRef/Release    grepping for ‘Interlocked’</vt:lpstr>
      <vt:lpstr>COM and threadsafe reference-counting</vt:lpstr>
      <vt:lpstr>Inlined strcpy...</vt:lpstr>
      <vt:lpstr>Strcpy-like loops     – the gory details </vt:lpstr>
      <vt:lpstr>The plan</vt:lpstr>
      <vt:lpstr>MS06-013 -CreateTextRange</vt:lpstr>
      <vt:lpstr>MS06-013 -CreateTextRange</vt:lpstr>
      <vt:lpstr>MS06-013 -CreateTextRange</vt:lpstr>
      <vt:lpstr>MS06-013 -CreateTextRange</vt:lpstr>
      <vt:lpstr>Uninitialized output pointer</vt:lpstr>
      <vt:lpstr>Unlink initialization nodes</vt:lpstr>
      <vt:lpstr>Comments</vt:lpstr>
      <vt:lpstr>Null pointer issues</vt:lpstr>
      <vt:lpstr>Uninit Output Ptr revisited</vt:lpstr>
      <vt:lpstr>Delete “ppv==NULL” edges</vt:lpstr>
      <vt:lpstr>MS06-013 -CreateTextRange</vt:lpstr>
      <vt:lpstr>MS06-013 -CreateTextRange</vt:lpstr>
      <vt:lpstr>CreateTextRange</vt:lpstr>
      <vt:lpstr>CreateTextRange</vt:lpstr>
      <vt:lpstr>CreateTextRange</vt:lpstr>
      <vt:lpstr>The plan</vt:lpstr>
      <vt:lpstr>Detecting null-derefs</vt:lpstr>
      <vt:lpstr>Delete “ppv!=NULL” edges</vt:lpstr>
      <vt:lpstr>Comments</vt:lpstr>
      <vt:lpstr>QueryInterface(riid, ppv)</vt:lpstr>
      <vt:lpstr>Good books</vt:lpstr>
      <vt:lpstr>Questions?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Phumbling with Phoenix</dc:title>
  <dc:creator>Tim Burrell</dc:creator>
  <cp:lastModifiedBy>Tim Burrell</cp:lastModifiedBy>
  <cp:revision>305</cp:revision>
  <dcterms:created xsi:type="dcterms:W3CDTF">2006-12-18T17:49:09Z</dcterms:created>
  <dcterms:modified xsi:type="dcterms:W3CDTF">2008-05-21T15:11:03Z</dcterms:modified>
</cp:coreProperties>
</file>